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sldIdLst>
    <p:sldId id="275" r:id="rId2"/>
    <p:sldId id="351" r:id="rId3"/>
    <p:sldId id="352" r:id="rId4"/>
    <p:sldId id="355" r:id="rId5"/>
    <p:sldId id="356" r:id="rId6"/>
    <p:sldId id="259" r:id="rId7"/>
    <p:sldId id="354" r:id="rId8"/>
    <p:sldId id="295" r:id="rId9"/>
    <p:sldId id="353" r:id="rId10"/>
    <p:sldId id="330" r:id="rId11"/>
    <p:sldId id="1800" r:id="rId12"/>
    <p:sldId id="368" r:id="rId13"/>
    <p:sldId id="369" r:id="rId14"/>
    <p:sldId id="1738" r:id="rId15"/>
    <p:sldId id="1768" r:id="rId16"/>
    <p:sldId id="1799" r:id="rId17"/>
    <p:sldId id="1769" r:id="rId18"/>
    <p:sldId id="1770" r:id="rId19"/>
    <p:sldId id="1777" r:id="rId20"/>
    <p:sldId id="1793" r:id="rId21"/>
    <p:sldId id="1664" r:id="rId22"/>
    <p:sldId id="1778" r:id="rId23"/>
    <p:sldId id="1814" r:id="rId24"/>
    <p:sldId id="1670" r:id="rId25"/>
    <p:sldId id="1745" r:id="rId26"/>
    <p:sldId id="1783" r:id="rId27"/>
    <p:sldId id="1759" r:id="rId28"/>
    <p:sldId id="1760" r:id="rId29"/>
    <p:sldId id="364" r:id="rId30"/>
    <p:sldId id="365" r:id="rId31"/>
    <p:sldId id="366" r:id="rId32"/>
    <p:sldId id="1801" r:id="rId33"/>
    <p:sldId id="1802" r:id="rId34"/>
    <p:sldId id="1803" r:id="rId35"/>
    <p:sldId id="370" r:id="rId36"/>
    <p:sldId id="372" r:id="rId37"/>
    <p:sldId id="373" r:id="rId38"/>
    <p:sldId id="371" r:id="rId39"/>
    <p:sldId id="1804" r:id="rId40"/>
    <p:sldId id="1805" r:id="rId41"/>
    <p:sldId id="381" r:id="rId42"/>
    <p:sldId id="1806" r:id="rId43"/>
    <p:sldId id="1667" r:id="rId44"/>
    <p:sldId id="1807" r:id="rId45"/>
    <p:sldId id="1808" r:id="rId46"/>
    <p:sldId id="1809" r:id="rId47"/>
    <p:sldId id="1810" r:id="rId48"/>
    <p:sldId id="382" r:id="rId49"/>
    <p:sldId id="383" r:id="rId50"/>
    <p:sldId id="384" r:id="rId51"/>
    <p:sldId id="1811" r:id="rId52"/>
    <p:sldId id="386" r:id="rId53"/>
    <p:sldId id="1812" r:id="rId54"/>
    <p:sldId id="1813" r:id="rId55"/>
    <p:sldId id="357" r:id="rId5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173"/>
    <a:srgbClr val="262626"/>
    <a:srgbClr val="006DB6"/>
    <a:srgbClr val="48BB88"/>
    <a:srgbClr val="67B482"/>
    <a:srgbClr val="F2F3F4"/>
    <a:srgbClr val="F0F0F0"/>
    <a:srgbClr val="F1F1F1"/>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253" autoAdjust="0"/>
    <p:restoredTop sz="62585" autoAdjust="0"/>
  </p:normalViewPr>
  <p:slideViewPr>
    <p:cSldViewPr>
      <p:cViewPr varScale="1">
        <p:scale>
          <a:sx n="94" d="100"/>
          <a:sy n="94" d="100"/>
        </p:scale>
        <p:origin x="488"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132" d="100"/>
          <a:sy n="132" d="100"/>
        </p:scale>
        <p:origin x="139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4CBBF76-505F-468A-860D-A425FD686332}" type="datetimeFigureOut">
              <a:rPr lang="en-US" smtClean="0"/>
              <a:t>6/18/21</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AEE1DCC-01D8-4718-BC5D-E371901CDBD8}" type="slidenum">
              <a:rPr lang="en-US" smtClean="0"/>
              <a:t>‹#›</a:t>
            </a:fld>
            <a:endParaRPr lang="en-US"/>
          </a:p>
        </p:txBody>
      </p:sp>
    </p:spTree>
    <p:extLst>
      <p:ext uri="{BB962C8B-B14F-4D97-AF65-F5344CB8AC3E}">
        <p14:creationId xmlns:p14="http://schemas.microsoft.com/office/powerpoint/2010/main" val="42503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Keep formatting of left-justified on the template.</a:t>
            </a:r>
          </a:p>
        </p:txBody>
      </p:sp>
      <p:sp>
        <p:nvSpPr>
          <p:cNvPr id="4" name="Slide Number Placeholder 3"/>
          <p:cNvSpPr>
            <a:spLocks noGrp="1"/>
          </p:cNvSpPr>
          <p:nvPr>
            <p:ph type="sldNum" sz="quarter" idx="10"/>
          </p:nvPr>
        </p:nvSpPr>
        <p:spPr/>
        <p:txBody>
          <a:bodyPr/>
          <a:lstStyle/>
          <a:p>
            <a:fld id="{2AEE1DCC-01D8-4718-BC5D-E371901CDBD8}" type="slidenum">
              <a:rPr lang="en-US" smtClean="0"/>
              <a:t>1</a:t>
            </a:fld>
            <a:endParaRPr lang="en-US"/>
          </a:p>
        </p:txBody>
      </p:sp>
    </p:spTree>
    <p:extLst>
      <p:ext uri="{BB962C8B-B14F-4D97-AF65-F5344CB8AC3E}">
        <p14:creationId xmlns:p14="http://schemas.microsoft.com/office/powerpoint/2010/main" val="2243911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a quick review of DCA Item 16 with an eye toward MICIP</a:t>
            </a:r>
          </a:p>
        </p:txBody>
      </p:sp>
      <p:sp>
        <p:nvSpPr>
          <p:cNvPr id="4" name="Slide Number Placeholder 3"/>
          <p:cNvSpPr>
            <a:spLocks noGrp="1"/>
          </p:cNvSpPr>
          <p:nvPr>
            <p:ph type="sldNum" sz="quarter" idx="5"/>
          </p:nvPr>
        </p:nvSpPr>
        <p:spPr/>
        <p:txBody>
          <a:bodyPr/>
          <a:lstStyle/>
          <a:p>
            <a:fld id="{2AEE1DCC-01D8-4718-BC5D-E371901CDBD8}" type="slidenum">
              <a:rPr lang="en-US" smtClean="0"/>
              <a:t>14</a:t>
            </a:fld>
            <a:endParaRPr lang="en-US"/>
          </a:p>
        </p:txBody>
      </p:sp>
    </p:spTree>
    <p:extLst>
      <p:ext uri="{BB962C8B-B14F-4D97-AF65-F5344CB8AC3E}">
        <p14:creationId xmlns:p14="http://schemas.microsoft.com/office/powerpoint/2010/main" val="36286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number of years, the </a:t>
            </a:r>
            <a:r>
              <a:rPr lang="en-US" dirty="0" err="1"/>
              <a:t>MiMTSS</a:t>
            </a:r>
            <a:r>
              <a:rPr lang="en-US" dirty="0"/>
              <a:t> TA Center has utilized the four-step problem solving process you see represented in the graphic on the left. </a:t>
            </a:r>
          </a:p>
          <a:p>
            <a:endParaRPr lang="en-US" dirty="0"/>
          </a:p>
          <a:p>
            <a:r>
              <a:rPr lang="en-US" dirty="0"/>
              <a:t>To strengthen the alignment of supports state-wide, the TA Center is transitioning to using Michigan’s Continuous Improvement Cycle seen in the graphic on the right.  </a:t>
            </a:r>
          </a:p>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15</a:t>
            </a:fld>
            <a:endParaRPr lang="en-US"/>
          </a:p>
        </p:txBody>
      </p:sp>
    </p:spTree>
    <p:extLst>
      <p:ext uri="{BB962C8B-B14F-4D97-AF65-F5344CB8AC3E}">
        <p14:creationId xmlns:p14="http://schemas.microsoft.com/office/powerpoint/2010/main" val="17458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two processes have some differences, they are both cyclical in nature and share the same purpose: To guide teams in the development and refinement of meaningful </a:t>
            </a:r>
            <a:r>
              <a:rPr lang="en-US" b="1" dirty="0"/>
              <a:t>plans</a:t>
            </a:r>
            <a:r>
              <a:rPr lang="en-US" dirty="0"/>
              <a:t> to </a:t>
            </a:r>
            <a:r>
              <a:rPr lang="en-US" b="1" dirty="0"/>
              <a:t>improve</a:t>
            </a:r>
            <a:r>
              <a:rPr lang="en-US" dirty="0"/>
              <a:t> student outcomes</a:t>
            </a:r>
          </a:p>
        </p:txBody>
      </p:sp>
      <p:sp>
        <p:nvSpPr>
          <p:cNvPr id="4" name="Slide Number Placeholder 3"/>
          <p:cNvSpPr>
            <a:spLocks noGrp="1"/>
          </p:cNvSpPr>
          <p:nvPr>
            <p:ph type="sldNum" sz="quarter" idx="5"/>
          </p:nvPr>
        </p:nvSpPr>
        <p:spPr/>
        <p:txBody>
          <a:bodyPr/>
          <a:lstStyle/>
          <a:p>
            <a:fld id="{2AEE1DCC-01D8-4718-BC5D-E371901CDBD8}" type="slidenum">
              <a:rPr lang="en-US" smtClean="0"/>
              <a:t>16</a:t>
            </a:fld>
            <a:endParaRPr lang="en-US"/>
          </a:p>
        </p:txBody>
      </p:sp>
    </p:spTree>
    <p:extLst>
      <p:ext uri="{BB962C8B-B14F-4D97-AF65-F5344CB8AC3E}">
        <p14:creationId xmlns:p14="http://schemas.microsoft.com/office/powerpoint/2010/main" val="2610598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of the TA Center’s training content and worksheets you are likely to see intentional pairing of language between the four-step problem solving process you see on the left and the Michigan Continuous Improvement Cycle you see on the right. </a:t>
            </a:r>
          </a:p>
          <a:p>
            <a:endParaRPr lang="en-US" dirty="0"/>
          </a:p>
          <a:p>
            <a:r>
              <a:rPr lang="en-US" dirty="0"/>
              <a:t>As you study this slide, what connections are you already seeing across the two processes?</a:t>
            </a:r>
          </a:p>
          <a:p>
            <a:endParaRPr lang="en-US" dirty="0"/>
          </a:p>
          <a:p>
            <a:r>
              <a:rPr lang="en-US" dirty="0"/>
              <a:t>You’re likely to notice that both processes call attention to planning, implementing and evaluating.</a:t>
            </a:r>
          </a:p>
          <a:p>
            <a:endParaRPr lang="en-US" dirty="0"/>
          </a:p>
          <a:p>
            <a:r>
              <a:rPr lang="en-US" dirty="0"/>
              <a:t>For those of you already familiar with MICIP, you are likely to draw additional connections between problem id and problem analysis with the Assess Needs component. The assess needs component really has two parts to it: the first part focuses on analyzing data to develop a data story that hones in on a particular gap that needs to be addressed. The second part focuses on investigating the root cause behind that gap.</a:t>
            </a:r>
          </a:p>
          <a:p>
            <a:endParaRPr lang="en-US" dirty="0"/>
          </a:p>
          <a:p>
            <a:r>
              <a:rPr lang="en-US" dirty="0"/>
              <a:t>These two processes really do line up nicely and support a cyclical approach to data-informed action planning. </a:t>
            </a:r>
          </a:p>
        </p:txBody>
      </p:sp>
      <p:sp>
        <p:nvSpPr>
          <p:cNvPr id="4" name="Slide Number Placeholder 3"/>
          <p:cNvSpPr>
            <a:spLocks noGrp="1"/>
          </p:cNvSpPr>
          <p:nvPr>
            <p:ph type="sldNum" sz="quarter" idx="5"/>
          </p:nvPr>
        </p:nvSpPr>
        <p:spPr/>
        <p:txBody>
          <a:bodyPr/>
          <a:lstStyle/>
          <a:p>
            <a:fld id="{2AEE1DCC-01D8-4718-BC5D-E371901CDBD8}" type="slidenum">
              <a:rPr lang="en-US" smtClean="0"/>
              <a:t>17</a:t>
            </a:fld>
            <a:endParaRPr lang="en-US"/>
          </a:p>
        </p:txBody>
      </p:sp>
    </p:spTree>
    <p:extLst>
      <p:ext uri="{BB962C8B-B14F-4D97-AF65-F5344CB8AC3E}">
        <p14:creationId xmlns:p14="http://schemas.microsoft.com/office/powerpoint/2010/main" val="168577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draw some further connections between what you see on DCA item 16 and what your likely to see with MICIP</a:t>
            </a:r>
          </a:p>
          <a:p>
            <a:endParaRPr lang="en-US" dirty="0"/>
          </a:p>
          <a:p>
            <a:r>
              <a:rPr lang="en-US" dirty="0"/>
              <a:t>In DCA item 16 we see that the process used for decision making should include analysis of all new data that results in a summary of celebrations and precise problem statements. </a:t>
            </a:r>
          </a:p>
          <a:p>
            <a:endParaRPr lang="en-US" dirty="0"/>
          </a:p>
          <a:p>
            <a:r>
              <a:rPr lang="en-US" dirty="0"/>
              <a:t>That function is met in the Assess Needs component when the district team identifies an area of inquiry, discovers whole child data and writes a data story. </a:t>
            </a:r>
          </a:p>
          <a:p>
            <a:endParaRPr lang="en-US" dirty="0"/>
          </a:p>
          <a:p>
            <a:r>
              <a:rPr lang="en-US" dirty="0"/>
              <a:t>That data story includes space to capture both what is going well and what needs to be improved upon. Instead of a precise problem statement, you will see in MICIP the prompt to create a gap statement as part of the data story which serves the same function as a precise problem statement to clarify the focus for the team moving forward.</a:t>
            </a:r>
          </a:p>
          <a:p>
            <a:endParaRPr lang="en-US" dirty="0"/>
          </a:p>
          <a:p>
            <a:r>
              <a:rPr lang="en-US" dirty="0"/>
              <a:t>DCA Item 16 also states that teams should generate hypotheses to identify factors contributing to our maintaining the problem. </a:t>
            </a:r>
          </a:p>
          <a:p>
            <a:endParaRPr lang="en-US" dirty="0"/>
          </a:p>
          <a:p>
            <a:r>
              <a:rPr lang="en-US" dirty="0"/>
              <a:t>In MICIP this really comes into play during that second half of the Assess Needs component that is focused on root cause analysis. </a:t>
            </a:r>
          </a:p>
          <a:p>
            <a:endParaRPr lang="en-US" dirty="0"/>
          </a:p>
          <a:p>
            <a:r>
              <a:rPr lang="en-US" dirty="0"/>
              <a:t>The challenge statement serves the same function as an If, then hypothesis statement building a bridge from Assess Needs to Plan.</a:t>
            </a:r>
          </a:p>
          <a:p>
            <a:endParaRPr lang="en-US" dirty="0"/>
          </a:p>
          <a:p>
            <a:r>
              <a:rPr lang="en-US" dirty="0"/>
              <a:t> If we address these root causes (or contributing factors) in our plan, then we should see these improvements in outcomes related to the gap we identified.</a:t>
            </a:r>
          </a:p>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18</a:t>
            </a:fld>
            <a:endParaRPr lang="en-US"/>
          </a:p>
        </p:txBody>
      </p:sp>
    </p:spTree>
    <p:extLst>
      <p:ext uri="{BB962C8B-B14F-4D97-AF65-F5344CB8AC3E}">
        <p14:creationId xmlns:p14="http://schemas.microsoft.com/office/powerpoint/2010/main" val="358490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16 also calls attention to how important it is to fold in data not just when identifying a gap but also when validating and generating new hypotheses, or challenge statements as they would be called in MICIP </a:t>
            </a:r>
          </a:p>
          <a:p>
            <a:endParaRPr lang="en-US" dirty="0"/>
          </a:p>
          <a:p>
            <a:r>
              <a:rPr lang="en-US" dirty="0"/>
              <a:t>You’ll see in the bottom row that no process is complete without a plan that includes specific goals and activities. And that plan must be monitored and evaluated to determine if its leading to the desired outcomes. You see strong alignment here.</a:t>
            </a:r>
          </a:p>
        </p:txBody>
      </p:sp>
      <p:sp>
        <p:nvSpPr>
          <p:cNvPr id="4" name="Slide Number Placeholder 3"/>
          <p:cNvSpPr>
            <a:spLocks noGrp="1"/>
          </p:cNvSpPr>
          <p:nvPr>
            <p:ph type="sldNum" sz="quarter" idx="5"/>
          </p:nvPr>
        </p:nvSpPr>
        <p:spPr/>
        <p:txBody>
          <a:bodyPr/>
          <a:lstStyle/>
          <a:p>
            <a:fld id="{2AEE1DCC-01D8-4718-BC5D-E371901CDBD8}" type="slidenum">
              <a:rPr lang="en-US" smtClean="0"/>
              <a:t>19</a:t>
            </a:fld>
            <a:endParaRPr lang="en-US"/>
          </a:p>
        </p:txBody>
      </p:sp>
    </p:spTree>
    <p:extLst>
      <p:ext uri="{BB962C8B-B14F-4D97-AF65-F5344CB8AC3E}">
        <p14:creationId xmlns:p14="http://schemas.microsoft.com/office/powerpoint/2010/main" val="2041866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question we get asked is “how is school data review really all that different from district data review?” To understand the distinctions between school and district data review, it can be helpful to first zoom out and consider the role of the school and the district within the broader educational cascade. </a:t>
            </a:r>
          </a:p>
          <a:p>
            <a:endParaRPr lang="en-US" dirty="0"/>
          </a:p>
          <a:p>
            <a:r>
              <a:rPr lang="en-US" dirty="0"/>
              <a:t>For our students in Michigan to be successful each step on the educational cascade from the learner all the way to MDE needs to be engaged in continuous improvement that is aligned with and dependent upon the continuous improvement efforts happening above and below that step. </a:t>
            </a:r>
          </a:p>
        </p:txBody>
      </p:sp>
      <p:sp>
        <p:nvSpPr>
          <p:cNvPr id="4" name="Slide Number Placeholder 3"/>
          <p:cNvSpPr>
            <a:spLocks noGrp="1"/>
          </p:cNvSpPr>
          <p:nvPr>
            <p:ph type="sldNum" sz="quarter" idx="5"/>
          </p:nvPr>
        </p:nvSpPr>
        <p:spPr/>
        <p:txBody>
          <a:bodyPr/>
          <a:lstStyle/>
          <a:p>
            <a:fld id="{2AEE1DCC-01D8-4718-BC5D-E371901CDBD8}" type="slidenum">
              <a:rPr lang="en-US" smtClean="0"/>
              <a:t>20</a:t>
            </a:fld>
            <a:endParaRPr lang="en-US"/>
          </a:p>
        </p:txBody>
      </p:sp>
    </p:spTree>
    <p:extLst>
      <p:ext uri="{BB962C8B-B14F-4D97-AF65-F5344CB8AC3E}">
        <p14:creationId xmlns:p14="http://schemas.microsoft.com/office/powerpoint/2010/main" val="2695773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graphic developed by Steve Goodman and Kent McIntosh illustrates how the emphasis on components of MTSS shifts across the educational cascade.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graphic can also help to make sense of what it means to have continuous improvement efforts that are aligned with and dependent upon the other steps in the cascade.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You see in the graphic that as you move further from the classroom, the focus shifts more to the supporting infrastructure around MTSS as opposed to the practices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If we look at the school, its about a 50/50 split between a focus on the educational practices and the supporting infrastructure.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Moving to the right, we see that at the district level, the focus shifts even more toward the supporting infrastructure.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While the continuous improvement process itself should remain consistent across the educational cascade, and in some cases, the data sources are consistent as well, the lens with which we look at that data shifts depending on which level we are at.  The closer we are to students, the more focused we are on educational practices.  As we move up the cascade and further away from students our focus shifts to the supporting infrastructure that makes it easier and more efficient for educators to get those high quality practices in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 what does this actually look like during school and district data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school level, the School Leadership Team will consider how fidelity of MTSS implementation impacts their school-wide outcomes.  If we pause here and think about the items on the tiered fidelity inventories, we notice that some items are connected to educational practices like the teaching of school-wide expectations or the collection of universal screening data while other items address the school’s infrastructure to support MTSS like teaming structures and data coordination.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district level, the District Implementation Team will consider how the district infrastructure impacts fidelity to MTSS practices and outcomes.  The DIT will turn to the District Capacity Assessment and related data sources to identify ways to further strengthen the supporting infrastructure for MTSS.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 while both levels of the cascade look at both fidelity and student outcomes, they do so with different lens for action planning so each layer stays focused at the </a:t>
            </a:r>
            <a:r>
              <a:rPr lang="en-US" sz="1200" b="0" i="0" u="none" strike="noStrike" kern="1200" dirty="0" err="1">
                <a:solidFill>
                  <a:schemeClr val="tx1"/>
                </a:solidFill>
                <a:effectLst/>
                <a:latin typeface="+mn-lt"/>
                <a:ea typeface="+mn-ea"/>
                <a:cs typeface="+mn-cs"/>
              </a:rPr>
              <a:t>approiate</a:t>
            </a:r>
            <a:r>
              <a:rPr lang="en-US" sz="1200" b="0" i="0" u="none" strike="noStrike" kern="1200" dirty="0">
                <a:solidFill>
                  <a:schemeClr val="tx1"/>
                </a:solidFill>
                <a:effectLst/>
                <a:latin typeface="+mn-lt"/>
                <a:ea typeface="+mn-ea"/>
                <a:cs typeface="+mn-cs"/>
              </a:rPr>
              <a:t> layer of the cascade.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Keep this graphic in your mind as we move on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21</a:t>
            </a:fld>
            <a:endParaRPr lang="en-US"/>
          </a:p>
        </p:txBody>
      </p:sp>
    </p:spTree>
    <p:extLst>
      <p:ext uri="{BB962C8B-B14F-4D97-AF65-F5344CB8AC3E}">
        <p14:creationId xmlns:p14="http://schemas.microsoft.com/office/powerpoint/2010/main" val="1382878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Here you see the distinction between school and district continuous improvement for MTSS spelled out in more detail . [orient to the table]</a:t>
            </a: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school level, the School Leadership Team begins with a focus on school-wide student outcomes. How are all of our students doing in response to the MTSS framework in place in the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gaps are identified between where the school wants to be and where it currently is, the SLT turns toward the school’s fidelity data to give the team some clues about what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 our guiding question at the school level becomes “What are the contributing factors (or root causes) related to fidelity of MTSS implementation that are impacting our student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Recall that </a:t>
            </a:r>
            <a:r>
              <a:rPr lang="en-US" sz="1200" b="0" i="0" kern="1200" dirty="0">
                <a:solidFill>
                  <a:schemeClr val="tx1"/>
                </a:solidFill>
                <a:effectLst/>
                <a:latin typeface="+mn-lt"/>
                <a:ea typeface="+mn-ea"/>
                <a:cs typeface="+mn-cs"/>
              </a:rPr>
              <a:t>fidelity at the school level is typically measured through the tiered fidelity inventories, but it could also include fidelity to your school’s MTSS Implementation plan.</a:t>
            </a:r>
          </a:p>
          <a:p>
            <a:pPr rtl="0"/>
            <a:br>
              <a:rPr lang="en-US" dirty="0"/>
            </a:br>
            <a:r>
              <a:rPr lang="en-US" sz="1200" b="0" i="0" u="none" strike="noStrike" kern="1200" dirty="0">
                <a:solidFill>
                  <a:schemeClr val="tx1"/>
                </a:solidFill>
                <a:effectLst/>
                <a:latin typeface="+mn-lt"/>
                <a:ea typeface="+mn-ea"/>
                <a:cs typeface="+mn-cs"/>
              </a:rPr>
              <a:t>Now, at the district level, it makes sense to take a broader look at the data and focus on both fidelity and student outcomes across schools.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When that is the focus for identifying a gap to address at the district level, then when the district team get to root analysis, it’s really asking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“What are the contributing factors related to our district implementation infrastructure that are impacting fidelity of </a:t>
            </a:r>
            <a:r>
              <a:rPr lang="en-US" sz="1200" b="0" i="0" u="none" strike="noStrike" kern="1200" dirty="0" err="1">
                <a:solidFill>
                  <a:schemeClr val="tx1"/>
                </a:solidFill>
                <a:effectLst/>
                <a:latin typeface="+mn-lt"/>
                <a:ea typeface="+mn-ea"/>
                <a:cs typeface="+mn-cs"/>
              </a:rPr>
              <a:t>iMTSS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mplementation</a:t>
            </a:r>
            <a:r>
              <a:rPr lang="en-US" sz="1200" b="0" i="0" u="none" strike="noStrike" kern="1200" dirty="0">
                <a:solidFill>
                  <a:schemeClr val="tx1"/>
                </a:solidFill>
                <a:effectLst/>
                <a:latin typeface="+mn-lt"/>
                <a:ea typeface="+mn-ea"/>
                <a:cs typeface="+mn-cs"/>
              </a:rPr>
              <a:t> and student outcomes across schools.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Now our DCA becomes our best avenue of seeking clues during root analysis.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Even in single building districts or districts that have only one building at each level which prevents meaningful data analysis ACROSS schools, the District Implementation Team’s participation in a district-level data review still adds value to the work. </a:t>
            </a:r>
          </a:p>
          <a:p>
            <a:pPr rtl="0"/>
            <a:endParaRPr lang="en-US" sz="1200" b="0" i="0" u="none" strike="noStrike"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The district team is not problem-solving for the school team.  The DIT is not using the TFIs data to develop a plan for low items; that is the school's job.  </a:t>
            </a: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District-level data reviews provides protected time for the DIT to zero in on the district-wide infrastructure to identify ways to further support the work happening at the school level.</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In some cases with small districts, the DIT lifts up the gap statements the school team identified and says, what can we do at the district level to help the school team get this done?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It could be things like busting barriers to allow the school team to meet more often, making sure the work stays visible to the school board or rearranging the schedules of staff shared across elementary and </a:t>
            </a:r>
            <a:r>
              <a:rPr lang="en-US" sz="1200" b="0" i="0" u="none" strike="noStrike" kern="1200" dirty="0" err="1">
                <a:solidFill>
                  <a:schemeClr val="tx1"/>
                </a:solidFill>
                <a:effectLst/>
                <a:latin typeface="+mn-lt"/>
                <a:ea typeface="+mn-ea"/>
                <a:cs typeface="+mn-cs"/>
              </a:rPr>
              <a:t>seconday</a:t>
            </a:r>
            <a:r>
              <a:rPr lang="en-US" sz="1200" b="0" i="0" u="none" strike="noStrike" kern="1200" dirty="0">
                <a:solidFill>
                  <a:schemeClr val="tx1"/>
                </a:solidFill>
                <a:effectLst/>
                <a:latin typeface="+mn-lt"/>
                <a:ea typeface="+mn-ea"/>
                <a:cs typeface="+mn-cs"/>
              </a:rPr>
              <a:t> to maximize instructional time. </a:t>
            </a:r>
          </a:p>
          <a:p>
            <a:pPr rtl="0"/>
            <a:endParaRPr lang="en-US" dirty="0">
              <a:effectLst/>
            </a:endParaRPr>
          </a:p>
          <a:p>
            <a:r>
              <a:rPr lang="en-US" sz="1200" b="0" i="0" kern="1200" dirty="0">
                <a:solidFill>
                  <a:schemeClr val="tx1"/>
                </a:solidFill>
                <a:effectLst/>
                <a:latin typeface="+mn-lt"/>
                <a:ea typeface="+mn-ea"/>
                <a:cs typeface="+mn-cs"/>
              </a:rPr>
              <a:t>Regardless of the district’s size, district-level continuous improvement is a critical layer of support in the educational cascade. </a:t>
            </a:r>
          </a:p>
        </p:txBody>
      </p:sp>
      <p:sp>
        <p:nvSpPr>
          <p:cNvPr id="4" name="Slide Number Placeholder 3"/>
          <p:cNvSpPr>
            <a:spLocks noGrp="1"/>
          </p:cNvSpPr>
          <p:nvPr>
            <p:ph type="sldNum" sz="quarter" idx="5"/>
          </p:nvPr>
        </p:nvSpPr>
        <p:spPr/>
        <p:txBody>
          <a:bodyPr/>
          <a:lstStyle/>
          <a:p>
            <a:fld id="{2AEE1DCC-01D8-4718-BC5D-E371901CDBD8}" type="slidenum">
              <a:rPr lang="en-US" smtClean="0"/>
              <a:t>22</a:t>
            </a:fld>
            <a:endParaRPr lang="en-US"/>
          </a:p>
        </p:txBody>
      </p:sp>
    </p:spTree>
    <p:extLst>
      <p:ext uri="{BB962C8B-B14F-4D97-AF65-F5344CB8AC3E}">
        <p14:creationId xmlns:p14="http://schemas.microsoft.com/office/powerpoint/2010/main" val="3448647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dirty="0"/>
              <a:t>Let’s start with the end in mind. What is the result of data review?</a:t>
            </a:r>
          </a:p>
          <a:p>
            <a:pPr>
              <a:spcAft>
                <a:spcPts val="1800"/>
              </a:spcAft>
            </a:pPr>
            <a:endParaRPr lang="en-US" dirty="0"/>
          </a:p>
          <a:p>
            <a:r>
              <a:rPr lang="en-US" dirty="0"/>
              <a:t>Recall from the first video in this series that Data Review is simply what the </a:t>
            </a:r>
            <a:r>
              <a:rPr lang="en-US" dirty="0" err="1"/>
              <a:t>MiMTSS</a:t>
            </a:r>
            <a:r>
              <a:rPr lang="en-US" dirty="0"/>
              <a:t> TA Center calls the protected time set aside for district and school teams to analyze and use data to strengthen their MTSS framework. </a:t>
            </a:r>
          </a:p>
          <a:p>
            <a:endParaRPr lang="en-US" dirty="0"/>
          </a:p>
          <a:p>
            <a:r>
              <a:rPr lang="en-US" dirty="0"/>
              <a:t>This protected time might be better described as data-informed action planning or continuous improvement planning. Regardless of what you call it, the end results should be that a team . . .</a:t>
            </a:r>
          </a:p>
          <a:p>
            <a:pPr>
              <a:spcAft>
                <a:spcPts val="1800"/>
              </a:spcAft>
            </a:pPr>
            <a:endParaRPr lang="en-US" dirty="0"/>
          </a:p>
          <a:p>
            <a:pPr>
              <a:spcAft>
                <a:spcPts val="1800"/>
              </a:spcAft>
            </a:pPr>
            <a:endParaRPr lang="en-US" dirty="0"/>
          </a:p>
          <a:p>
            <a:pPr>
              <a:spcAft>
                <a:spcPts val="1800"/>
              </a:spcAft>
            </a:pPr>
            <a:r>
              <a:rPr lang="en-US" dirty="0"/>
              <a:t>[Read slide]</a:t>
            </a:r>
          </a:p>
          <a:p>
            <a:pPr>
              <a:spcAft>
                <a:spcPts val="1800"/>
              </a:spcAft>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You’ll notice that team is one of the important words in blue -  one person cannot do data review in isolation on behalf of the school or the district. True continuous improvement requires a team of individuals sharing ideas and agreeing to work together for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23</a:t>
            </a:fld>
            <a:endParaRPr lang="en-US"/>
          </a:p>
        </p:txBody>
      </p:sp>
    </p:spTree>
    <p:extLst>
      <p:ext uri="{BB962C8B-B14F-4D97-AF65-F5344CB8AC3E}">
        <p14:creationId xmlns:p14="http://schemas.microsoft.com/office/powerpoint/2010/main" val="113467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E1DCC-01D8-4718-BC5D-E371901CDBD8}" type="slidenum">
              <a:rPr lang="en-US" smtClean="0"/>
              <a:t>2</a:t>
            </a:fld>
            <a:endParaRPr lang="en-US"/>
          </a:p>
        </p:txBody>
      </p:sp>
    </p:spTree>
    <p:extLst>
      <p:ext uri="{BB962C8B-B14F-4D97-AF65-F5344CB8AC3E}">
        <p14:creationId xmlns:p14="http://schemas.microsoft.com/office/powerpoint/2010/main" val="784960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Deliverables are what we call the actual products that would be developed during data review. This bulleted list often serves as a helpful checklist for teams to monitor their progress during data review. In this video we’re going to take a closer look at the first four deliverables you see here:</a:t>
            </a:r>
          </a:p>
          <a:p>
            <a:endParaRPr lang="en-US" b="0" dirty="0"/>
          </a:p>
          <a:p>
            <a:r>
              <a:rPr lang="en-US" b="0" dirty="0"/>
              <a:t>[read first four bullets]</a:t>
            </a:r>
          </a:p>
          <a:p>
            <a:endParaRPr lang="en-US" b="0" dirty="0"/>
          </a:p>
          <a:p>
            <a:endParaRPr lang="en-US" b="0" dirty="0"/>
          </a:p>
          <a:p>
            <a:r>
              <a:rPr lang="en-US" b="0" dirty="0"/>
              <a:t>Ultimately, we develop precise problem statements that clearly and measurably describe the gap between where we currently are and where we want to be</a:t>
            </a:r>
          </a:p>
          <a:p>
            <a:r>
              <a:rPr lang="en-US" b="0" dirty="0"/>
              <a:t>Then we identify which factors are contributing to those gaps, and craft hypotheses, or if/then statements essentially saying, “if we address this contributing factor” then we will see a reduction in the gap that we identified.  </a:t>
            </a:r>
          </a:p>
          <a:p>
            <a:r>
              <a:rPr lang="en-US" b="0" dirty="0"/>
              <a:t>Once we do that, then we set a SMART goal so we can meaningfully measure our progress</a:t>
            </a:r>
          </a:p>
          <a:p>
            <a:r>
              <a:rPr lang="en-US" b="0" dirty="0"/>
              <a:t>After we do that, we develop activities for our implementation plan that address the identified contributing factors</a:t>
            </a:r>
          </a:p>
          <a:p>
            <a:r>
              <a:rPr lang="en-US" b="0" dirty="0"/>
              <a:t>Along the way, we identify accomplishments, barriers to lift, and we plan for communication.  </a:t>
            </a:r>
          </a:p>
          <a:p>
            <a:endParaRPr lang="en-US" b="1" dirty="0"/>
          </a:p>
          <a:p>
            <a:endParaRPr lang="en-US" b="1" dirty="0"/>
          </a:p>
          <a:p>
            <a:r>
              <a:rPr lang="en-US" b="1" dirty="0"/>
              <a:t>Trainer Notes:</a:t>
            </a:r>
          </a:p>
          <a:p>
            <a:r>
              <a:rPr lang="en-US" b="0" dirty="0"/>
              <a:t>You may want to print this list off as a checklist or print it on a piece of brightly colored paper or maybe as a laminated poster where teams can keep track of the team’s progress in completing these deliverables or products. Here’s a little bit of context around why each of these items is critical:</a:t>
            </a:r>
          </a:p>
          <a:p>
            <a:endParaRPr lang="en-US" b="0" dirty="0"/>
          </a:p>
          <a:p>
            <a:pPr marL="171450" indent="-171450">
              <a:buFont typeface="Arial" panose="020B0604020202020204" pitchFamily="34" charset="0"/>
              <a:buChar char="•"/>
            </a:pPr>
            <a:r>
              <a:rPr lang="en-US" b="0" dirty="0"/>
              <a:t>Precise problem statements: hones the focus of the team’s problem-solving. Without these, teams run the risk of individuals approaching and addressing different problems, perhaps without even realizing that is what it happening</a:t>
            </a:r>
          </a:p>
          <a:p>
            <a:pPr marL="171450" indent="-171450">
              <a:buFont typeface="Arial" panose="020B0604020202020204" pitchFamily="34" charset="0"/>
              <a:buChar char="•"/>
            </a:pPr>
            <a:r>
              <a:rPr lang="en-US" b="0" dirty="0"/>
              <a:t>Hypothesis statement: knowing what the team believes is contributing to problem helps to focus the activities to address the problem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SMART goals: provides the team (and the whole school) with the specificity of what it will look like when the problem has been “solved”</a:t>
            </a:r>
          </a:p>
          <a:p>
            <a:pPr marL="171450" indent="-171450">
              <a:buFont typeface="Arial" panose="020B0604020202020204" pitchFamily="34" charset="0"/>
              <a:buChar char="•"/>
            </a:pPr>
            <a:r>
              <a:rPr lang="en-US" b="0" dirty="0"/>
              <a:t>Updated activities in the Implementation Plan: this will outline what the school is going to do to address the problem and provides specificity regarding who is doing what and a timeline for this work; without the updated plan, teams run the risk of being in a “Ground Hog’s Day” situation  where the next time they come together they talk about the same problem, possibly even the same activities but nothing changes, including outcomes for students – like the movie</a:t>
            </a:r>
          </a:p>
          <a:p>
            <a:pPr marL="171450" indent="-171450">
              <a:buFont typeface="Arial" panose="020B0604020202020204" pitchFamily="34" charset="0"/>
              <a:buChar char="•"/>
            </a:pPr>
            <a:r>
              <a:rPr lang="en-US" b="0" dirty="0"/>
              <a:t>Accomplishments: we know that districts are working hard so we need to identify the accomplishments and then leverage these by celebrating them to build and maintain momentum </a:t>
            </a:r>
          </a:p>
          <a:p>
            <a:pPr marL="171450" indent="-171450">
              <a:buFont typeface="Arial" panose="020B0604020202020204" pitchFamily="34" charset="0"/>
              <a:buChar char="•"/>
            </a:pPr>
            <a:r>
              <a:rPr lang="en-US" b="0" dirty="0"/>
              <a:t>Barriers: systems change work is complex and districts will run into barriers that are beyond their control to address; </a:t>
            </a:r>
          </a:p>
          <a:p>
            <a:pPr marL="171450" indent="-171450">
              <a:buFont typeface="Arial" panose="020B0604020202020204" pitchFamily="34" charset="0"/>
              <a:buChar char="•"/>
            </a:pPr>
            <a:r>
              <a:rPr lang="en-US" b="0" dirty="0"/>
              <a:t>MTSS Slide Deck (or local MTSS update template): provides a quick and easy way to be sure that stakeholders are aware of the work happening, accomplishments, and next steps; this provides an opportunity for additional input and feedback from the full staff as well as an opportunity to capitalize on the momentum from the celebration of the accomplishments; it could also be used to share information with the DIT and other key stakeholder groups</a:t>
            </a:r>
          </a:p>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24</a:t>
            </a:fld>
            <a:endParaRPr lang="en-US"/>
          </a:p>
        </p:txBody>
      </p:sp>
    </p:spTree>
    <p:extLst>
      <p:ext uri="{BB962C8B-B14F-4D97-AF65-F5344CB8AC3E}">
        <p14:creationId xmlns:p14="http://schemas.microsoft.com/office/powerpoint/2010/main" val="448491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deliverable comes at the end of a team’s initial data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Refining the teams’ data discovery to this level of precision sets the team up to be able to identify functional solutions. Crafting this statement helps everyone on the team to know exactly what they’re talking about. This becomes critical as they move into root cause </a:t>
            </a:r>
            <a:r>
              <a:rPr lang="en-US" dirty="0" err="1"/>
              <a:t>analsysis</a:t>
            </a:r>
            <a:r>
              <a:rPr lang="en-US" dirty="0"/>
              <a:t>.</a:t>
            </a:r>
          </a:p>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25</a:t>
            </a:fld>
            <a:endParaRPr lang="en-US"/>
          </a:p>
        </p:txBody>
      </p:sp>
    </p:spTree>
    <p:extLst>
      <p:ext uri="{BB962C8B-B14F-4D97-AF65-F5344CB8AC3E}">
        <p14:creationId xmlns:p14="http://schemas.microsoft.com/office/powerpoint/2010/main" val="610687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Data Review materials use the language of “gap” or “problem” in the context of a Gap Statement or a Precise Problem Statement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continuous improvement process also prompts teams to reflect on and document successes and accomplishments. </a:t>
            </a:r>
          </a:p>
          <a:p>
            <a:r>
              <a:rPr lang="en-US" dirty="0"/>
              <a:t>Teams might set goals, not just to improve something, but also to sustain and expand practices that are working.</a:t>
            </a:r>
          </a:p>
          <a:p>
            <a:endParaRPr lang="en-US" dirty="0"/>
          </a:p>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26</a:t>
            </a:fld>
            <a:endParaRPr lang="en-US"/>
          </a:p>
        </p:txBody>
      </p:sp>
    </p:spTree>
    <p:extLst>
      <p:ext uri="{BB962C8B-B14F-4D97-AF65-F5344CB8AC3E}">
        <p14:creationId xmlns:p14="http://schemas.microsoft.com/office/powerpoint/2010/main" val="1819468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deliverable is developed as a result of the team engaging in root cause analysis. In MICIP this product is called a challenge statement. You can also think of it as an If, then statement. </a:t>
            </a:r>
          </a:p>
          <a:p>
            <a:endParaRPr lang="en-US" dirty="0"/>
          </a:p>
          <a:p>
            <a:r>
              <a:rPr lang="en-US" dirty="0"/>
              <a:t>[read last bullet]</a:t>
            </a:r>
          </a:p>
          <a:p>
            <a:endParaRPr lang="en-US" dirty="0"/>
          </a:p>
          <a:p>
            <a:r>
              <a:rPr lang="en-US" dirty="0"/>
              <a:t>If you’ve participated in any type of data review or ci planning before, you are likely to have experienced the situation where the team has only just begun to look at data, but there are already ideas on the table for solutions. </a:t>
            </a:r>
          </a:p>
          <a:p>
            <a:endParaRPr lang="en-US" dirty="0"/>
          </a:p>
          <a:p>
            <a:r>
              <a:rPr lang="en-US" dirty="0"/>
              <a:t>Educators are natural problem solvers, and we want to get down to business and solve the problems at hand. </a:t>
            </a:r>
          </a:p>
          <a:p>
            <a:endParaRPr lang="en-US" dirty="0"/>
          </a:p>
          <a:p>
            <a:r>
              <a:rPr lang="en-US" dirty="0"/>
              <a:t>But here’s the thing, not all good ideas are going to give you the results you’re looking for. </a:t>
            </a:r>
          </a:p>
          <a:p>
            <a:endParaRPr lang="en-US" dirty="0"/>
          </a:p>
          <a:p>
            <a:r>
              <a:rPr lang="en-US" dirty="0"/>
              <a:t>By the time your team gets to conducting a root cause analysis for the gap stamen they identified, its very likely that you may already have a ”parking lot” of ideas on post-it notes. </a:t>
            </a:r>
          </a:p>
          <a:p>
            <a:endParaRPr lang="en-US" dirty="0"/>
          </a:p>
          <a:p>
            <a:r>
              <a:rPr lang="en-US" dirty="0"/>
              <a:t>Root cause analysis, when done well should help you figure out which of those post-it notes to pick up and actually put in your plan. </a:t>
            </a:r>
          </a:p>
          <a:p>
            <a:endParaRPr lang="en-US" dirty="0"/>
          </a:p>
          <a:p>
            <a:r>
              <a:rPr lang="en-US" dirty="0"/>
              <a:t>The challenge statement helps your team draw a clear through line from the actual issue that needs to be addressed to the actions that get placed in the plan. </a:t>
            </a:r>
          </a:p>
        </p:txBody>
      </p:sp>
      <p:sp>
        <p:nvSpPr>
          <p:cNvPr id="4" name="Slide Number Placeholder 3"/>
          <p:cNvSpPr>
            <a:spLocks noGrp="1"/>
          </p:cNvSpPr>
          <p:nvPr>
            <p:ph type="sldNum" sz="quarter" idx="5"/>
          </p:nvPr>
        </p:nvSpPr>
        <p:spPr/>
        <p:txBody>
          <a:bodyPr/>
          <a:lstStyle/>
          <a:p>
            <a:fld id="{2AEE1DCC-01D8-4718-BC5D-E371901CDBD8}" type="slidenum">
              <a:rPr lang="en-US" smtClean="0"/>
              <a:t>27</a:t>
            </a:fld>
            <a:endParaRPr lang="en-US"/>
          </a:p>
        </p:txBody>
      </p:sp>
    </p:spTree>
    <p:extLst>
      <p:ext uri="{BB962C8B-B14F-4D97-AF65-F5344CB8AC3E}">
        <p14:creationId xmlns:p14="http://schemas.microsoft.com/office/powerpoint/2010/main" val="1887352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2AEE1DCC-01D8-4718-BC5D-E371901CDBD8}" type="slidenum">
              <a:rPr lang="en-US" smtClean="0"/>
              <a:t>28</a:t>
            </a:fld>
            <a:endParaRPr lang="en-US"/>
          </a:p>
        </p:txBody>
      </p:sp>
    </p:spTree>
    <p:extLst>
      <p:ext uri="{BB962C8B-B14F-4D97-AF65-F5344CB8AC3E}">
        <p14:creationId xmlns:p14="http://schemas.microsoft.com/office/powerpoint/2010/main" val="2896282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 to provide the team with a short break at some point during or after the DCA administration. </a:t>
            </a:r>
          </a:p>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29</a:t>
            </a:fld>
            <a:endParaRPr lang="en-US"/>
          </a:p>
        </p:txBody>
      </p:sp>
    </p:spTree>
    <p:extLst>
      <p:ext uri="{BB962C8B-B14F-4D97-AF65-F5344CB8AC3E}">
        <p14:creationId xmlns:p14="http://schemas.microsoft.com/office/powerpoint/2010/main" val="1854188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30</a:t>
            </a:fld>
            <a:endParaRPr lang="en-US"/>
          </a:p>
        </p:txBody>
      </p:sp>
    </p:spTree>
    <p:extLst>
      <p:ext uri="{BB962C8B-B14F-4D97-AF65-F5344CB8AC3E}">
        <p14:creationId xmlns:p14="http://schemas.microsoft.com/office/powerpoint/2010/main" val="2925059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Starting with this activity, you will see intentional pairing of language from the 4-step problem solving process to MICIP to support our district partners with the transition to using MICIP terminology</a:t>
            </a:r>
          </a:p>
        </p:txBody>
      </p:sp>
      <p:sp>
        <p:nvSpPr>
          <p:cNvPr id="4" name="Slide Number Placeholder 3"/>
          <p:cNvSpPr>
            <a:spLocks noGrp="1"/>
          </p:cNvSpPr>
          <p:nvPr>
            <p:ph type="sldNum" sz="quarter" idx="5"/>
          </p:nvPr>
        </p:nvSpPr>
        <p:spPr/>
        <p:txBody>
          <a:bodyPr/>
          <a:lstStyle/>
          <a:p>
            <a:fld id="{2AEE1DCC-01D8-4718-BC5D-E371901CDBD8}" type="slidenum">
              <a:rPr lang="en-US" smtClean="0"/>
              <a:t>40</a:t>
            </a:fld>
            <a:endParaRPr lang="en-US"/>
          </a:p>
        </p:txBody>
      </p:sp>
    </p:spTree>
    <p:extLst>
      <p:ext uri="{BB962C8B-B14F-4D97-AF65-F5344CB8AC3E}">
        <p14:creationId xmlns:p14="http://schemas.microsoft.com/office/powerpoint/2010/main" val="3813934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trainers: The MTSS Update slide deck has been updated for the 2021-2022 school year to support alignment of language with MICIP – See “District BOY Data Review MTSS Update Template” in google drive</a:t>
            </a:r>
          </a:p>
        </p:txBody>
      </p:sp>
      <p:sp>
        <p:nvSpPr>
          <p:cNvPr id="4" name="Slide Number Placeholder 3"/>
          <p:cNvSpPr>
            <a:spLocks noGrp="1"/>
          </p:cNvSpPr>
          <p:nvPr>
            <p:ph type="sldNum" sz="quarter" idx="5"/>
          </p:nvPr>
        </p:nvSpPr>
        <p:spPr/>
        <p:txBody>
          <a:bodyPr/>
          <a:lstStyle/>
          <a:p>
            <a:fld id="{2AEE1DCC-01D8-4718-BC5D-E371901CDBD8}" type="slidenum">
              <a:rPr lang="en-US" smtClean="0"/>
              <a:t>49</a:t>
            </a:fld>
            <a:endParaRPr lang="en-US"/>
          </a:p>
        </p:txBody>
      </p:sp>
    </p:spTree>
    <p:extLst>
      <p:ext uri="{BB962C8B-B14F-4D97-AF65-F5344CB8AC3E}">
        <p14:creationId xmlns:p14="http://schemas.microsoft.com/office/powerpoint/2010/main" val="39051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trainers: The MTSS Update slide deck has been updated for the 2021-2022 school year to support alignment of language with MICIP – See “District BOY Data Review MTSS Update Template” in google drive</a:t>
            </a:r>
          </a:p>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50</a:t>
            </a:fld>
            <a:endParaRPr lang="en-US"/>
          </a:p>
        </p:txBody>
      </p:sp>
    </p:spTree>
    <p:extLst>
      <p:ext uri="{BB962C8B-B14F-4D97-AF65-F5344CB8AC3E}">
        <p14:creationId xmlns:p14="http://schemas.microsoft.com/office/powerpoint/2010/main" val="369433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3</a:t>
            </a:fld>
            <a:endParaRPr lang="en-US"/>
          </a:p>
        </p:txBody>
      </p:sp>
    </p:spTree>
    <p:extLst>
      <p:ext uri="{BB962C8B-B14F-4D97-AF65-F5344CB8AC3E}">
        <p14:creationId xmlns:p14="http://schemas.microsoft.com/office/powerpoint/2010/main" val="4110870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 ”Session Evaluation” is the title of the slide so DO NOT delete. Make sure to delete red font text.</a:t>
            </a:r>
          </a:p>
        </p:txBody>
      </p:sp>
      <p:sp>
        <p:nvSpPr>
          <p:cNvPr id="4" name="Slide Number Placeholder 3"/>
          <p:cNvSpPr>
            <a:spLocks noGrp="1"/>
          </p:cNvSpPr>
          <p:nvPr>
            <p:ph type="sldNum" sz="quarter" idx="5"/>
          </p:nvPr>
        </p:nvSpPr>
        <p:spPr/>
        <p:txBody>
          <a:bodyPr/>
          <a:lstStyle/>
          <a:p>
            <a:fld id="{2AEE1DCC-01D8-4718-BC5D-E371901CDBD8}" type="slidenum">
              <a:rPr lang="en-US" smtClean="0"/>
              <a:t>55</a:t>
            </a:fld>
            <a:endParaRPr lang="en-US"/>
          </a:p>
        </p:txBody>
      </p:sp>
    </p:spTree>
    <p:extLst>
      <p:ext uri="{BB962C8B-B14F-4D97-AF65-F5344CB8AC3E}">
        <p14:creationId xmlns:p14="http://schemas.microsoft.com/office/powerpoint/2010/main" val="399281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 Please include this idea as present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would like to understand your experience as a learner to ensure that professional learning sessions are relevant, high quality, useful, and promote equity. </a:t>
            </a:r>
          </a:p>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4</a:t>
            </a:fld>
            <a:endParaRPr lang="en-US"/>
          </a:p>
        </p:txBody>
      </p:sp>
    </p:spTree>
    <p:extLst>
      <p:ext uri="{BB962C8B-B14F-4D97-AF65-F5344CB8AC3E}">
        <p14:creationId xmlns:p14="http://schemas.microsoft.com/office/powerpoint/2010/main" val="185098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E1DCC-01D8-4718-BC5D-E371901CDBD8}" type="slidenum">
              <a:rPr lang="en-US" smtClean="0"/>
              <a:t>6</a:t>
            </a:fld>
            <a:endParaRPr lang="en-US"/>
          </a:p>
        </p:txBody>
      </p:sp>
    </p:spTree>
    <p:extLst>
      <p:ext uri="{BB962C8B-B14F-4D97-AF65-F5344CB8AC3E}">
        <p14:creationId xmlns:p14="http://schemas.microsoft.com/office/powerpoint/2010/main" val="32138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single purpose statement:</a:t>
            </a:r>
          </a:p>
          <a:p>
            <a:pPr marL="171450" indent="-171450">
              <a:buFont typeface="Arial" panose="020B0604020202020204" pitchFamily="34" charset="0"/>
              <a:buChar char="•"/>
            </a:pPr>
            <a:r>
              <a:rPr lang="en-US" dirty="0"/>
              <a:t>Delete the bullet</a:t>
            </a:r>
          </a:p>
          <a:p>
            <a:pPr marL="171450" indent="-171450">
              <a:buFont typeface="Arial" panose="020B0604020202020204" pitchFamily="34" charset="0"/>
              <a:buChar char="•"/>
            </a:pPr>
            <a:r>
              <a:rPr lang="en-US" dirty="0"/>
              <a:t>Center the statement on the page</a:t>
            </a:r>
          </a:p>
          <a:p>
            <a:pPr marL="171450" indent="-171450">
              <a:buFont typeface="Arial" panose="020B0604020202020204" pitchFamily="34" charset="0"/>
              <a:buChar char="•"/>
            </a:pPr>
            <a:r>
              <a:rPr lang="en-US" dirty="0"/>
              <a:t>Adjust the spacing before as needed for appearance</a:t>
            </a:r>
          </a:p>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7</a:t>
            </a:fld>
            <a:endParaRPr lang="en-US"/>
          </a:p>
        </p:txBody>
      </p:sp>
    </p:spTree>
    <p:extLst>
      <p:ext uri="{BB962C8B-B14F-4D97-AF65-F5344CB8AC3E}">
        <p14:creationId xmlns:p14="http://schemas.microsoft.com/office/powerpoint/2010/main" val="104151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8</a:t>
            </a:fld>
            <a:endParaRPr lang="en-US"/>
          </a:p>
        </p:txBody>
      </p:sp>
    </p:spTree>
    <p:extLst>
      <p:ext uri="{BB962C8B-B14F-4D97-AF65-F5344CB8AC3E}">
        <p14:creationId xmlns:p14="http://schemas.microsoft.com/office/powerpoint/2010/main" val="189993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11</a:t>
            </a:fld>
            <a:endParaRPr lang="en-US"/>
          </a:p>
        </p:txBody>
      </p:sp>
    </p:spTree>
    <p:extLst>
      <p:ext uri="{BB962C8B-B14F-4D97-AF65-F5344CB8AC3E}">
        <p14:creationId xmlns:p14="http://schemas.microsoft.com/office/powerpoint/2010/main" val="4074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r>
              <a:rPr lang="en-US" b="0" dirty="0"/>
              <a:t>Linked to the DCA items:</a:t>
            </a:r>
          </a:p>
          <a:p>
            <a:pPr marL="171450" indent="-171450">
              <a:buFont typeface="Arial" panose="020B0604020202020204" pitchFamily="34" charset="0"/>
              <a:buChar char="•"/>
            </a:pPr>
            <a:r>
              <a:rPr lang="en-US" b="0" dirty="0"/>
              <a:t>9: DIT continuously improves the use of the implementation plans</a:t>
            </a:r>
          </a:p>
          <a:p>
            <a:pPr marL="171450" indent="-171450">
              <a:buFont typeface="Arial" panose="020B0604020202020204" pitchFamily="34" charset="0"/>
              <a:buChar char="•"/>
            </a:pPr>
            <a:r>
              <a:rPr lang="en-US" b="0" dirty="0"/>
              <a:t>14: DIT has access to data for the EI</a:t>
            </a:r>
          </a:p>
          <a:p>
            <a:pPr marL="171450" indent="-171450">
              <a:buFont typeface="Arial" panose="020B0604020202020204" pitchFamily="34" charset="0"/>
              <a:buChar char="•"/>
            </a:pPr>
            <a:r>
              <a:rPr lang="en-US" b="0" dirty="0"/>
              <a:t>15: DIT actively uses different types of data</a:t>
            </a:r>
          </a:p>
          <a:p>
            <a:pPr marL="171450" indent="-171450">
              <a:buFont typeface="Arial" panose="020B0604020202020204" pitchFamily="34" charset="0"/>
              <a:buChar char="•"/>
            </a:pPr>
            <a:r>
              <a:rPr lang="en-US" b="0" dirty="0"/>
              <a:t>16: DIT has a process for using data for decision making</a:t>
            </a:r>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13</a:t>
            </a:fld>
            <a:endParaRPr lang="en-US"/>
          </a:p>
        </p:txBody>
      </p:sp>
    </p:spTree>
    <p:extLst>
      <p:ext uri="{BB962C8B-B14F-4D97-AF65-F5344CB8AC3E}">
        <p14:creationId xmlns:p14="http://schemas.microsoft.com/office/powerpoint/2010/main" val="262349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useBgFill="1">
        <p:nvSpPr>
          <p:cNvPr id="2" name="Presentation Title"/>
          <p:cNvSpPr>
            <a:spLocks noGrp="1"/>
          </p:cNvSpPr>
          <p:nvPr>
            <p:ph type="ctrTitle" hasCustomPrompt="1"/>
          </p:nvPr>
        </p:nvSpPr>
        <p:spPr>
          <a:xfrm>
            <a:off x="685800" y="2010340"/>
            <a:ext cx="10820400" cy="1282840"/>
          </a:xfrm>
        </p:spPr>
        <p:txBody>
          <a:bodyPr>
            <a:noAutofit/>
          </a:bodyPr>
          <a:lstStyle>
            <a:lvl1pPr algn="l">
              <a:defRPr sz="4000">
                <a:solidFill>
                  <a:srgbClr val="375173"/>
                </a:solidFill>
              </a:defRPr>
            </a:lvl1pPr>
          </a:lstStyle>
          <a:p>
            <a:r>
              <a:rPr lang="en-US" dirty="0"/>
              <a:t>Title</a:t>
            </a:r>
          </a:p>
        </p:txBody>
      </p:sp>
      <p:sp>
        <p:nvSpPr>
          <p:cNvPr id="3" name="Presentation Subtitle"/>
          <p:cNvSpPr>
            <a:spLocks noGrp="1"/>
          </p:cNvSpPr>
          <p:nvPr>
            <p:ph type="subTitle" idx="1" hasCustomPrompt="1"/>
          </p:nvPr>
        </p:nvSpPr>
        <p:spPr>
          <a:xfrm>
            <a:off x="685800" y="3350120"/>
            <a:ext cx="10817352" cy="822960"/>
          </a:xfrm>
        </p:spPr>
        <p:txBody>
          <a:bodyPr>
            <a:noAutofit/>
          </a:bodyPr>
          <a:lstStyle>
            <a:lvl1pPr marL="0" indent="0" algn="l">
              <a:buNone/>
              <a:defRPr sz="3200">
                <a:solidFill>
                  <a:srgbClr val="37517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9" name="Date Placeholder"/>
          <p:cNvSpPr>
            <a:spLocks noGrp="1"/>
          </p:cNvSpPr>
          <p:nvPr>
            <p:ph type="body" sz="quarter" idx="14" hasCustomPrompt="1"/>
          </p:nvPr>
        </p:nvSpPr>
        <p:spPr>
          <a:xfrm>
            <a:off x="685800" y="5016640"/>
            <a:ext cx="3429000" cy="472440"/>
          </a:xfrm>
        </p:spPr>
        <p:txBody>
          <a:bodyPr anchor="ctr" anchorCtr="0"/>
          <a:lstStyle>
            <a:lvl1pPr marL="68580" indent="0" algn="l">
              <a:buFontTx/>
              <a:buNone/>
              <a:defRPr sz="2200">
                <a:solidFill>
                  <a:srgbClr val="375173"/>
                </a:solidFill>
                <a:latin typeface="Arial" panose="020B0604020202020204" pitchFamily="34" charset="0"/>
                <a:cs typeface="Arial" panose="020B0604020202020204" pitchFamily="34" charset="0"/>
              </a:defRPr>
            </a:lvl1pPr>
          </a:lstStyle>
          <a:p>
            <a:pPr lvl="0"/>
            <a:r>
              <a:rPr lang="en-US" dirty="0"/>
              <a:t>Presenter(s)</a:t>
            </a:r>
          </a:p>
        </p:txBody>
      </p:sp>
      <p:sp>
        <p:nvSpPr>
          <p:cNvPr id="9" name="Date Placeholder"/>
          <p:cNvSpPr>
            <a:spLocks noGrp="1"/>
          </p:cNvSpPr>
          <p:nvPr>
            <p:ph type="body" sz="quarter" idx="13" hasCustomPrompt="1"/>
          </p:nvPr>
        </p:nvSpPr>
        <p:spPr>
          <a:xfrm>
            <a:off x="685800" y="5715000"/>
            <a:ext cx="2565400" cy="307480"/>
          </a:xfrm>
        </p:spPr>
        <p:txBody>
          <a:bodyPr anchor="t" anchorCtr="0"/>
          <a:lstStyle>
            <a:lvl1pPr marL="68580" indent="0" algn="l">
              <a:buFontTx/>
              <a:buNone/>
              <a:defRPr sz="2000">
                <a:solidFill>
                  <a:srgbClr val="375173"/>
                </a:solidFill>
              </a:defRPr>
            </a:lvl1pPr>
          </a:lstStyle>
          <a:p>
            <a:pPr lvl="0"/>
            <a:r>
              <a:rPr lang="en-US" dirty="0"/>
              <a:t>Date</a:t>
            </a:r>
          </a:p>
        </p:txBody>
      </p:sp>
      <p:sp>
        <p:nvSpPr>
          <p:cNvPr id="4" name="Slide Number Placeholder 3">
            <a:extLst>
              <a:ext uri="{FF2B5EF4-FFF2-40B4-BE49-F238E27FC236}">
                <a16:creationId xmlns:a16="http://schemas.microsoft.com/office/drawing/2014/main" id="{EA0B1408-103E-B849-88FC-CFF364D226D3}"/>
              </a:ext>
            </a:extLst>
          </p:cNvPr>
          <p:cNvSpPr>
            <a:spLocks noGrp="1"/>
          </p:cNvSpPr>
          <p:nvPr>
            <p:ph type="sldNum" sz="quarter" idx="16"/>
          </p:nvPr>
        </p:nvSpPr>
        <p:spPr>
          <a:xfrm>
            <a:off x="5638800" y="6248400"/>
            <a:ext cx="914400" cy="457200"/>
          </a:xfrm>
        </p:spPr>
        <p:txBody>
          <a:bodyPr/>
          <a:lstStyle/>
          <a:p>
            <a:fld id="{D0BC17C3-1FA9-4946-9401-29D239C6607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AD9B-61BB-2F4E-BA02-345036528C41}"/>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477E8828-49B1-F74F-B82D-24B838193769}"/>
              </a:ext>
            </a:extLst>
          </p:cNvPr>
          <p:cNvSpPr>
            <a:spLocks noGrp="1"/>
          </p:cNvSpPr>
          <p:nvPr>
            <p:ph sz="quarter" idx="11"/>
          </p:nvPr>
        </p:nvSpPr>
        <p:spPr>
          <a:xfrm>
            <a:off x="533399" y="1447800"/>
            <a:ext cx="5449824"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DFCD5531-92F9-0F4A-B821-30C3A4C7511D}"/>
              </a:ext>
            </a:extLst>
          </p:cNvPr>
          <p:cNvSpPr>
            <a:spLocks noGrp="1"/>
          </p:cNvSpPr>
          <p:nvPr>
            <p:ph sz="quarter" idx="12"/>
          </p:nvPr>
        </p:nvSpPr>
        <p:spPr>
          <a:xfrm>
            <a:off x="6233162" y="1447800"/>
            <a:ext cx="542543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DC644929-00F3-6E4A-A0AF-4C335477666A}"/>
              </a:ext>
            </a:extLst>
          </p:cNvPr>
          <p:cNvSpPr>
            <a:spLocks noGrp="1"/>
          </p:cNvSpPr>
          <p:nvPr>
            <p:ph type="body" sz="quarter" idx="13" hasCustomPrompt="1"/>
          </p:nvPr>
        </p:nvSpPr>
        <p:spPr>
          <a:xfrm>
            <a:off x="533400" y="5451986"/>
            <a:ext cx="11125200" cy="256032"/>
          </a:xfrm>
        </p:spPr>
        <p:txBody>
          <a:bodyPr/>
          <a:lstStyle>
            <a:lvl1pPr marL="27432" indent="0">
              <a:buNone/>
              <a:defRPr sz="1600"/>
            </a:lvl1pPr>
            <a:lvl2pPr marL="365760" indent="0">
              <a:buNone/>
              <a:defRPr/>
            </a:lvl2pPr>
          </a:lstStyle>
          <a:p>
            <a:pPr lvl="0"/>
            <a:r>
              <a:rPr lang="en-US" dirty="0"/>
              <a:t>Enter Source</a:t>
            </a:r>
          </a:p>
        </p:txBody>
      </p:sp>
      <p:sp>
        <p:nvSpPr>
          <p:cNvPr id="3" name="Slide Number Placeholder 2">
            <a:extLst>
              <a:ext uri="{FF2B5EF4-FFF2-40B4-BE49-F238E27FC236}">
                <a16:creationId xmlns:a16="http://schemas.microsoft.com/office/drawing/2014/main" id="{7992FB10-360E-3744-90BE-C93DA10ECECE}"/>
              </a:ext>
            </a:extLst>
          </p:cNvPr>
          <p:cNvSpPr>
            <a:spLocks noGrp="1"/>
          </p:cNvSpPr>
          <p:nvPr>
            <p:ph type="sldNum" sz="quarter" idx="10"/>
          </p:nvPr>
        </p:nvSpPr>
        <p:spPr>
          <a:xfrm>
            <a:off x="5638800" y="6248400"/>
            <a:ext cx="914400" cy="457200"/>
          </a:xfrm>
        </p:spPr>
        <p:txBody>
          <a:bodyPr/>
          <a:lstStyle/>
          <a:p>
            <a:fld id="{D0BC17C3-1FA9-4946-9401-29D239C6607F}" type="slidenum">
              <a:rPr lang="en-US" smtClean="0"/>
              <a:pPr/>
              <a:t>‹#›</a:t>
            </a:fld>
            <a:endParaRPr lang="en-US" dirty="0"/>
          </a:p>
        </p:txBody>
      </p:sp>
    </p:spTree>
    <p:extLst>
      <p:ext uri="{BB962C8B-B14F-4D97-AF65-F5344CB8AC3E}">
        <p14:creationId xmlns:p14="http://schemas.microsoft.com/office/powerpoint/2010/main" val="28737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F149-CE96-AF4F-88B2-45E0662C0315}"/>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00A8F7C7-EBD4-854C-BE27-E8E9923C4AC7}"/>
              </a:ext>
            </a:extLst>
          </p:cNvPr>
          <p:cNvSpPr>
            <a:spLocks noGrp="1"/>
          </p:cNvSpPr>
          <p:nvPr>
            <p:ph sz="quarter" idx="11"/>
          </p:nvPr>
        </p:nvSpPr>
        <p:spPr>
          <a:xfrm>
            <a:off x="533400" y="1447800"/>
            <a:ext cx="111315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706EF0ED-B6AD-774D-AE86-6B0A8BA5E54D}"/>
              </a:ext>
            </a:extLst>
          </p:cNvPr>
          <p:cNvSpPr>
            <a:spLocks noGrp="1"/>
          </p:cNvSpPr>
          <p:nvPr>
            <p:ph sz="quarter" idx="12"/>
          </p:nvPr>
        </p:nvSpPr>
        <p:spPr>
          <a:xfrm>
            <a:off x="533400" y="3657600"/>
            <a:ext cx="111315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91D850EA-4940-B340-B845-4EA0EF434899}"/>
              </a:ext>
            </a:extLst>
          </p:cNvPr>
          <p:cNvSpPr>
            <a:spLocks noGrp="1"/>
          </p:cNvSpPr>
          <p:nvPr>
            <p:ph type="sldNum" sz="quarter" idx="10"/>
          </p:nvPr>
        </p:nvSpPr>
        <p:spPr>
          <a:xfrm>
            <a:off x="5638800" y="6248400"/>
            <a:ext cx="914400" cy="457200"/>
          </a:xfrm>
        </p:spPr>
        <p:txBody>
          <a:bodyPr/>
          <a:lstStyle/>
          <a:p>
            <a:fld id="{D0BC17C3-1FA9-4946-9401-29D239C6607F}" type="slidenum">
              <a:rPr lang="en-US" smtClean="0"/>
              <a:pPr/>
              <a:t>‹#›</a:t>
            </a:fld>
            <a:endParaRPr lang="en-US" dirty="0"/>
          </a:p>
        </p:txBody>
      </p:sp>
    </p:spTree>
    <p:extLst>
      <p:ext uri="{BB962C8B-B14F-4D97-AF65-F5344CB8AC3E}">
        <p14:creationId xmlns:p14="http://schemas.microsoft.com/office/powerpoint/2010/main" val="3710591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eft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39A2-D1A7-2D41-86E7-B7697219E016}"/>
              </a:ext>
            </a:extLst>
          </p:cNvPr>
          <p:cNvSpPr>
            <a:spLocks noGrp="1"/>
          </p:cNvSpPr>
          <p:nvPr>
            <p:ph type="title"/>
          </p:nvPr>
        </p:nvSpPr>
        <p:spPr>
          <a:xfrm>
            <a:off x="527048" y="685800"/>
            <a:ext cx="5410201" cy="640080"/>
          </a:xfrm>
        </p:spPr>
        <p:txBody>
          <a:bodyPr/>
          <a:lstStyle>
            <a:lvl1pPr>
              <a:defRPr sz="3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251DDDB-3590-F049-8027-BA86EB2F568B}"/>
              </a:ext>
            </a:extLst>
          </p:cNvPr>
          <p:cNvSpPr>
            <a:spLocks noGrp="1"/>
          </p:cNvSpPr>
          <p:nvPr>
            <p:ph sz="quarter" idx="13"/>
          </p:nvPr>
        </p:nvSpPr>
        <p:spPr>
          <a:xfrm>
            <a:off x="533400" y="1600201"/>
            <a:ext cx="5410201" cy="4114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A0B64E4B-B2A2-3349-87F5-578237B3F528}"/>
              </a:ext>
            </a:extLst>
          </p:cNvPr>
          <p:cNvSpPr>
            <a:spLocks noGrp="1"/>
          </p:cNvSpPr>
          <p:nvPr>
            <p:ph sz="quarter" idx="14"/>
          </p:nvPr>
        </p:nvSpPr>
        <p:spPr>
          <a:xfrm>
            <a:off x="6248400" y="685800"/>
            <a:ext cx="541655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1292B70C-C759-124B-89FF-188B5F68385A}"/>
              </a:ext>
            </a:extLst>
          </p:cNvPr>
          <p:cNvSpPr>
            <a:spLocks noGrp="1"/>
          </p:cNvSpPr>
          <p:nvPr>
            <p:ph type="sldNum" sz="quarter" idx="11"/>
          </p:nvPr>
        </p:nvSpPr>
        <p:spPr>
          <a:xfrm>
            <a:off x="5638800" y="6248401"/>
            <a:ext cx="914400" cy="457199"/>
          </a:xfrm>
          <a:prstGeom prst="rect">
            <a:avLst/>
          </a:prstGeom>
        </p:spPr>
        <p:txBody>
          <a:bodyPr/>
          <a:lstStyle>
            <a:lvl1pPr>
              <a:defRPr/>
            </a:lvl1pPr>
          </a:lstStyle>
          <a:p>
            <a:fld id="{B59D0539-1F1E-C34B-8401-D5085984D58A}" type="slidenum">
              <a:rPr lang="en-US" smtClean="0"/>
              <a:pPr/>
              <a:t>‹#›</a:t>
            </a:fld>
            <a:endParaRPr lang="en-US" dirty="0"/>
          </a:p>
        </p:txBody>
      </p:sp>
    </p:spTree>
    <p:extLst>
      <p:ext uri="{BB962C8B-B14F-4D97-AF65-F5344CB8AC3E}">
        <p14:creationId xmlns:p14="http://schemas.microsoft.com/office/powerpoint/2010/main" val="403303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BD449-CA68-7F45-BCF0-73155681BC88}"/>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83821D42-678E-394E-8DAD-8879728464E7}"/>
              </a:ext>
            </a:extLst>
          </p:cNvPr>
          <p:cNvSpPr>
            <a:spLocks noGrp="1"/>
          </p:cNvSpPr>
          <p:nvPr>
            <p:ph sz="quarter" idx="11"/>
          </p:nvPr>
        </p:nvSpPr>
        <p:spPr>
          <a:xfrm>
            <a:off x="533400" y="1447800"/>
            <a:ext cx="3566160" cy="42672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646F044E-E130-8449-A697-94C167C54721}"/>
              </a:ext>
            </a:extLst>
          </p:cNvPr>
          <p:cNvSpPr>
            <a:spLocks noGrp="1"/>
          </p:cNvSpPr>
          <p:nvPr>
            <p:ph sz="quarter" idx="12"/>
          </p:nvPr>
        </p:nvSpPr>
        <p:spPr>
          <a:xfrm>
            <a:off x="4312920" y="1447800"/>
            <a:ext cx="3566160" cy="42672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A443D160-D410-5E4E-9A5F-4A7BC20101DF}"/>
              </a:ext>
            </a:extLst>
          </p:cNvPr>
          <p:cNvSpPr>
            <a:spLocks noGrp="1"/>
          </p:cNvSpPr>
          <p:nvPr>
            <p:ph sz="quarter" idx="13"/>
          </p:nvPr>
        </p:nvSpPr>
        <p:spPr>
          <a:xfrm>
            <a:off x="8092440" y="1447800"/>
            <a:ext cx="3566160" cy="42672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99634DE4-7114-484E-915B-274BCAF0A7A7}"/>
              </a:ext>
            </a:extLst>
          </p:cNvPr>
          <p:cNvSpPr>
            <a:spLocks noGrp="1"/>
          </p:cNvSpPr>
          <p:nvPr>
            <p:ph type="sldNum" sz="quarter" idx="10"/>
          </p:nvPr>
        </p:nvSpPr>
        <p:spPr>
          <a:xfrm>
            <a:off x="5638800" y="6248401"/>
            <a:ext cx="914400" cy="457200"/>
          </a:xfrm>
        </p:spPr>
        <p:txBody>
          <a:bodyPr/>
          <a:lstStyle/>
          <a:p>
            <a:fld id="{D0BC17C3-1FA9-4946-9401-29D239C6607F}" type="slidenum">
              <a:rPr lang="en-US" smtClean="0"/>
              <a:pPr/>
              <a:t>‹#›</a:t>
            </a:fld>
            <a:endParaRPr lang="en-US" dirty="0"/>
          </a:p>
        </p:txBody>
      </p:sp>
    </p:spTree>
    <p:extLst>
      <p:ext uri="{BB962C8B-B14F-4D97-AF65-F5344CB8AC3E}">
        <p14:creationId xmlns:p14="http://schemas.microsoft.com/office/powerpoint/2010/main" val="1868386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p:nvPr>
        </p:nvSpPr>
        <p:spPr>
          <a:xfrm>
            <a:off x="532384" y="659839"/>
            <a:ext cx="11127232" cy="635561"/>
          </a:xfrm>
        </p:spPr>
        <p:txBody>
          <a:bodyPr/>
          <a:lstStyle/>
          <a:p>
            <a:r>
              <a:rPr lang="en-US"/>
              <a:t>Click to edit Master title style</a:t>
            </a:r>
            <a:endParaRPr lang="en-US" dirty="0"/>
          </a:p>
        </p:txBody>
      </p:sp>
      <p:sp>
        <p:nvSpPr>
          <p:cNvPr id="9" name="Content Placeholder 1"/>
          <p:cNvSpPr>
            <a:spLocks noGrp="1"/>
          </p:cNvSpPr>
          <p:nvPr>
            <p:ph sz="quarter" idx="13"/>
          </p:nvPr>
        </p:nvSpPr>
        <p:spPr>
          <a:xfrm>
            <a:off x="532384" y="1447799"/>
            <a:ext cx="5411216" cy="4267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4"/>
          </p:nvPr>
        </p:nvSpPr>
        <p:spPr>
          <a:xfrm>
            <a:off x="6248400" y="1447799"/>
            <a:ext cx="5411216" cy="2057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quarter" idx="15"/>
          </p:nvPr>
        </p:nvSpPr>
        <p:spPr>
          <a:xfrm>
            <a:off x="6248400" y="3657600"/>
            <a:ext cx="5411216" cy="2057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1020BF9C-83FC-9848-9602-18739D13A505}"/>
              </a:ext>
            </a:extLst>
          </p:cNvPr>
          <p:cNvSpPr>
            <a:spLocks noGrp="1"/>
          </p:cNvSpPr>
          <p:nvPr>
            <p:ph type="sldNum" sz="quarter" idx="16"/>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10135758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 name="Title"/>
          <p:cNvSpPr>
            <a:spLocks noGrp="1"/>
          </p:cNvSpPr>
          <p:nvPr>
            <p:ph type="title"/>
          </p:nvPr>
        </p:nvSpPr>
        <p:spPr>
          <a:xfrm>
            <a:off x="532384" y="659839"/>
            <a:ext cx="11127232" cy="635561"/>
          </a:xfrm>
        </p:spPr>
        <p:txBody>
          <a:bodyPr/>
          <a:lstStyle/>
          <a:p>
            <a:r>
              <a:rPr lang="en-US"/>
              <a:t>Click to edit Master title style</a:t>
            </a:r>
            <a:endParaRPr lang="en-US" dirty="0"/>
          </a:p>
        </p:txBody>
      </p:sp>
      <p:sp>
        <p:nvSpPr>
          <p:cNvPr id="9" name="Content Placeholder 1"/>
          <p:cNvSpPr>
            <a:spLocks noGrp="1"/>
          </p:cNvSpPr>
          <p:nvPr>
            <p:ph sz="quarter" idx="13"/>
          </p:nvPr>
        </p:nvSpPr>
        <p:spPr>
          <a:xfrm>
            <a:off x="532384" y="1447800"/>
            <a:ext cx="5449316"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14"/>
          </p:nvPr>
        </p:nvSpPr>
        <p:spPr>
          <a:xfrm>
            <a:off x="6210300" y="1447800"/>
            <a:ext cx="5449316" cy="2057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6"/>
          </p:nvPr>
        </p:nvSpPr>
        <p:spPr>
          <a:xfrm>
            <a:off x="532384" y="3657598"/>
            <a:ext cx="5449316" cy="205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5"/>
          </p:nvPr>
        </p:nvSpPr>
        <p:spPr>
          <a:xfrm>
            <a:off x="6210300" y="3657599"/>
            <a:ext cx="5449316" cy="2057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F7C4EEB2-03F1-804F-91E5-2ED9317FCA86}"/>
              </a:ext>
            </a:extLst>
          </p:cNvPr>
          <p:cNvSpPr>
            <a:spLocks noGrp="1"/>
          </p:cNvSpPr>
          <p:nvPr>
            <p:ph type="sldNum" sz="quarter" idx="17"/>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1175258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p:cNvSpPr>
            <a:spLocks noGrp="1"/>
          </p:cNvSpPr>
          <p:nvPr>
            <p:ph type="title"/>
          </p:nvPr>
        </p:nvSpPr>
        <p:spPr>
          <a:xfrm>
            <a:off x="533400" y="659839"/>
            <a:ext cx="11131550" cy="635561"/>
          </a:xfrm>
        </p:spPr>
        <p:txBody>
          <a:bodyPr/>
          <a:lstStyle/>
          <a:p>
            <a:r>
              <a:rPr lang="en-US"/>
              <a:t>Click to edit Master title style</a:t>
            </a:r>
            <a:endParaRPr lang="en-US" dirty="0"/>
          </a:p>
        </p:txBody>
      </p:sp>
      <p:sp>
        <p:nvSpPr>
          <p:cNvPr id="8" name="Text Placeholder 1"/>
          <p:cNvSpPr>
            <a:spLocks noGrp="1"/>
          </p:cNvSpPr>
          <p:nvPr>
            <p:ph type="body" idx="1"/>
          </p:nvPr>
        </p:nvSpPr>
        <p:spPr>
          <a:xfrm>
            <a:off x="533399" y="1447800"/>
            <a:ext cx="5431536" cy="548640"/>
          </a:xfrm>
        </p:spPr>
        <p:txBody>
          <a:bodyPr anchor="t" anchorCtr="0"/>
          <a:lstStyle>
            <a:lvl1pPr marL="0" indent="0" algn="ctr">
              <a:buNone/>
              <a:defRPr sz="3200" b="0">
                <a:solidFill>
                  <a:srgbClr val="0C1E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1"/>
          <p:cNvSpPr>
            <a:spLocks noGrp="1"/>
          </p:cNvSpPr>
          <p:nvPr>
            <p:ph sz="quarter" idx="13"/>
          </p:nvPr>
        </p:nvSpPr>
        <p:spPr>
          <a:xfrm>
            <a:off x="533400" y="2209800"/>
            <a:ext cx="5431536"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p:cNvSpPr>
            <a:spLocks noGrp="1"/>
          </p:cNvSpPr>
          <p:nvPr>
            <p:ph type="body" idx="15"/>
          </p:nvPr>
        </p:nvSpPr>
        <p:spPr>
          <a:xfrm>
            <a:off x="6234686" y="1447800"/>
            <a:ext cx="5430264" cy="548640"/>
          </a:xfrm>
        </p:spPr>
        <p:txBody>
          <a:bodyPr anchor="t" anchorCtr="0"/>
          <a:lstStyle>
            <a:lvl1pPr marL="0" indent="0" algn="ctr">
              <a:buNone/>
              <a:defRPr sz="3200" b="0">
                <a:solidFill>
                  <a:srgbClr val="0C1E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p:cNvSpPr>
            <a:spLocks noGrp="1"/>
          </p:cNvSpPr>
          <p:nvPr>
            <p:ph sz="quarter" idx="14"/>
          </p:nvPr>
        </p:nvSpPr>
        <p:spPr>
          <a:xfrm>
            <a:off x="6234686" y="2209800"/>
            <a:ext cx="5430264"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7C2E54E5-A6BF-8B4D-94DA-EA0E87B6E8D0}"/>
              </a:ext>
            </a:extLst>
          </p:cNvPr>
          <p:cNvSpPr>
            <a:spLocks noGrp="1"/>
          </p:cNvSpPr>
          <p:nvPr>
            <p:ph type="sldNum" sz="quarter" idx="16"/>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22710557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ctivity or Assign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81D2-80F0-A544-977F-47EDFE0C65BB}"/>
              </a:ext>
            </a:extLst>
          </p:cNvPr>
          <p:cNvSpPr>
            <a:spLocks noGrp="1"/>
          </p:cNvSpPr>
          <p:nvPr>
            <p:ph type="title" hasCustomPrompt="1"/>
          </p:nvPr>
        </p:nvSpPr>
        <p:spPr>
          <a:xfrm>
            <a:off x="2461437" y="309353"/>
            <a:ext cx="7315200" cy="635561"/>
          </a:xfrm>
        </p:spPr>
        <p:txBody>
          <a:bodyPr/>
          <a:lstStyle>
            <a:lvl1pPr>
              <a:defRPr/>
            </a:lvl1pPr>
          </a:lstStyle>
          <a:p>
            <a:r>
              <a:rPr lang="en-US" dirty="0"/>
              <a:t>Enter title as: Activity or Assignment</a:t>
            </a:r>
          </a:p>
        </p:txBody>
      </p:sp>
      <p:sp>
        <p:nvSpPr>
          <p:cNvPr id="6" name="Content Placeholder 5">
            <a:extLst>
              <a:ext uri="{FF2B5EF4-FFF2-40B4-BE49-F238E27FC236}">
                <a16:creationId xmlns:a16="http://schemas.microsoft.com/office/drawing/2014/main" id="{4AA1AC22-B0AD-8C43-AC77-36782AB4C4A0}"/>
              </a:ext>
            </a:extLst>
          </p:cNvPr>
          <p:cNvSpPr>
            <a:spLocks noGrp="1"/>
          </p:cNvSpPr>
          <p:nvPr>
            <p:ph sz="quarter" idx="12"/>
          </p:nvPr>
        </p:nvSpPr>
        <p:spPr>
          <a:xfrm>
            <a:off x="531876" y="1219200"/>
            <a:ext cx="11128248" cy="4754880"/>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7108663B-D147-5444-B220-E74784F045E1}"/>
              </a:ext>
            </a:extLst>
          </p:cNvPr>
          <p:cNvSpPr>
            <a:spLocks noGrp="1"/>
          </p:cNvSpPr>
          <p:nvPr>
            <p:ph type="sldNum" sz="quarter" idx="10"/>
          </p:nvPr>
        </p:nvSpPr>
        <p:spPr/>
        <p:txBody>
          <a:bodyPr/>
          <a:lstStyle/>
          <a:p>
            <a:fld id="{D0BC17C3-1FA9-4946-9401-29D239C6607F}" type="slidenum">
              <a:rPr lang="en-US" smtClean="0"/>
              <a:pPr/>
              <a:t>‹#›</a:t>
            </a:fld>
            <a:endParaRPr lang="en-US" dirty="0"/>
          </a:p>
        </p:txBody>
      </p:sp>
      <p:sp>
        <p:nvSpPr>
          <p:cNvPr id="8" name="Rectangle 7">
            <a:extLst>
              <a:ext uri="{FF2B5EF4-FFF2-40B4-BE49-F238E27FC236}">
                <a16:creationId xmlns:a16="http://schemas.microsoft.com/office/drawing/2014/main" id="{771E4635-7142-F74A-B8E7-40A042A17DF9}"/>
              </a:ext>
            </a:extLst>
          </p:cNvPr>
          <p:cNvSpPr/>
          <p:nvPr userDrawn="1"/>
        </p:nvSpPr>
        <p:spPr>
          <a:xfrm>
            <a:off x="518160" y="5974080"/>
            <a:ext cx="11155680" cy="91440"/>
          </a:xfrm>
          <a:prstGeom prst="rect">
            <a:avLst/>
          </a:prstGeom>
          <a:solidFill>
            <a:srgbClr val="48B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chigan's MTSS Technical Assistance Center logo.">
            <a:extLst>
              <a:ext uri="{FF2B5EF4-FFF2-40B4-BE49-F238E27FC236}">
                <a16:creationId xmlns:a16="http://schemas.microsoft.com/office/drawing/2014/main" id="{048073C4-E527-A345-AEFB-2A0CFF37A61F}"/>
              </a:ext>
            </a:extLst>
          </p:cNvPr>
          <p:cNvPicPr>
            <a:picLocks noChangeAspect="1"/>
          </p:cNvPicPr>
          <p:nvPr userDrawn="1"/>
        </p:nvPicPr>
        <p:blipFill>
          <a:blip r:embed="rId2"/>
          <a:stretch>
            <a:fillRect/>
          </a:stretch>
        </p:blipFill>
        <p:spPr>
          <a:xfrm>
            <a:off x="10325552" y="6065520"/>
            <a:ext cx="1371600" cy="640080"/>
          </a:xfrm>
          <a:prstGeom prst="rect">
            <a:avLst/>
          </a:prstGeom>
        </p:spPr>
      </p:pic>
      <p:sp>
        <p:nvSpPr>
          <p:cNvPr id="10" name="Rectangle 9" hidden="1">
            <a:extLst>
              <a:ext uri="{FF2B5EF4-FFF2-40B4-BE49-F238E27FC236}">
                <a16:creationId xmlns:a16="http://schemas.microsoft.com/office/drawing/2014/main" id="{050E723F-5D80-4E42-900F-97956F561790}"/>
              </a:ext>
            </a:extLst>
          </p:cNvPr>
          <p:cNvSpPr/>
          <p:nvPr userDrawn="1"/>
        </p:nvSpPr>
        <p:spPr>
          <a:xfrm>
            <a:off x="0" y="244749"/>
            <a:ext cx="1097280" cy="749808"/>
          </a:xfrm>
          <a:prstGeom prst="rect">
            <a:avLst/>
          </a:prstGeom>
          <a:solidFill>
            <a:srgbClr val="375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Parallelogram 11">
            <a:extLst>
              <a:ext uri="{FF2B5EF4-FFF2-40B4-BE49-F238E27FC236}">
                <a16:creationId xmlns:a16="http://schemas.microsoft.com/office/drawing/2014/main" id="{C040E713-7A32-BC4F-92C9-8C8AB9CF44F1}"/>
              </a:ext>
            </a:extLst>
          </p:cNvPr>
          <p:cNvSpPr/>
          <p:nvPr userDrawn="1"/>
        </p:nvSpPr>
        <p:spPr>
          <a:xfrm>
            <a:off x="1272717" y="252230"/>
            <a:ext cx="1188720" cy="749808"/>
          </a:xfrm>
          <a:prstGeom prst="parallelogram">
            <a:avLst/>
          </a:prstGeom>
          <a:solidFill>
            <a:srgbClr val="48B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5B69016C-50D1-8A41-B59A-DE8C4CC48EA2}"/>
              </a:ext>
            </a:extLst>
          </p:cNvPr>
          <p:cNvSpPr/>
          <p:nvPr userDrawn="1"/>
        </p:nvSpPr>
        <p:spPr>
          <a:xfrm>
            <a:off x="0" y="252230"/>
            <a:ext cx="1371600" cy="749808"/>
          </a:xfrm>
          <a:prstGeom prst="parallelogram">
            <a:avLst/>
          </a:prstGeom>
          <a:solidFill>
            <a:srgbClr val="00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596527-7837-AF4F-8088-9E08795C360C}"/>
              </a:ext>
            </a:extLst>
          </p:cNvPr>
          <p:cNvSpPr/>
          <p:nvPr userDrawn="1"/>
        </p:nvSpPr>
        <p:spPr>
          <a:xfrm>
            <a:off x="0" y="252230"/>
            <a:ext cx="731520" cy="749808"/>
          </a:xfrm>
          <a:prstGeom prst="rect">
            <a:avLst/>
          </a:prstGeom>
          <a:solidFill>
            <a:srgbClr val="00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937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ctivity or Assignment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D87B3-6A9C-7749-AF22-539D2A87C54A}"/>
              </a:ext>
            </a:extLst>
          </p:cNvPr>
          <p:cNvSpPr>
            <a:spLocks noGrp="1"/>
          </p:cNvSpPr>
          <p:nvPr>
            <p:ph type="title" hasCustomPrompt="1"/>
          </p:nvPr>
        </p:nvSpPr>
        <p:spPr>
          <a:xfrm>
            <a:off x="2438400" y="307094"/>
            <a:ext cx="7315200" cy="640080"/>
          </a:xfrm>
        </p:spPr>
        <p:txBody>
          <a:bodyPr/>
          <a:lstStyle/>
          <a:p>
            <a:r>
              <a:rPr lang="en-US" dirty="0"/>
              <a:t>Enter title as: Activity or Assignment</a:t>
            </a:r>
          </a:p>
        </p:txBody>
      </p:sp>
      <p:sp>
        <p:nvSpPr>
          <p:cNvPr id="6" name="Content Placeholder 5">
            <a:extLst>
              <a:ext uri="{FF2B5EF4-FFF2-40B4-BE49-F238E27FC236}">
                <a16:creationId xmlns:a16="http://schemas.microsoft.com/office/drawing/2014/main" id="{D64475D4-CD4E-A747-A74C-FBD27772376C}"/>
              </a:ext>
            </a:extLst>
          </p:cNvPr>
          <p:cNvSpPr>
            <a:spLocks noGrp="1"/>
          </p:cNvSpPr>
          <p:nvPr>
            <p:ph sz="quarter" idx="12"/>
          </p:nvPr>
        </p:nvSpPr>
        <p:spPr>
          <a:xfrm>
            <a:off x="520287" y="1215234"/>
            <a:ext cx="539496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6F8B674F-1F1C-3746-A98B-C1983C4D6033}"/>
              </a:ext>
            </a:extLst>
          </p:cNvPr>
          <p:cNvSpPr>
            <a:spLocks noGrp="1"/>
          </p:cNvSpPr>
          <p:nvPr>
            <p:ph sz="quarter" idx="13"/>
          </p:nvPr>
        </p:nvSpPr>
        <p:spPr>
          <a:xfrm>
            <a:off x="6276753" y="1214949"/>
            <a:ext cx="539496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AEAEFADB-07B9-6648-A9DF-9ACDF2C3B447}"/>
              </a:ext>
            </a:extLst>
          </p:cNvPr>
          <p:cNvSpPr>
            <a:spLocks noGrp="1"/>
          </p:cNvSpPr>
          <p:nvPr>
            <p:ph type="sldNum" sz="quarter" idx="10"/>
          </p:nvPr>
        </p:nvSpPr>
        <p:spPr/>
        <p:txBody>
          <a:bodyPr/>
          <a:lstStyle/>
          <a:p>
            <a:fld id="{D0BC17C3-1FA9-4946-9401-29D239C6607F}" type="slidenum">
              <a:rPr lang="en-US" smtClean="0"/>
              <a:pPr/>
              <a:t>‹#›</a:t>
            </a:fld>
            <a:endParaRPr lang="en-US" dirty="0"/>
          </a:p>
        </p:txBody>
      </p:sp>
      <p:sp>
        <p:nvSpPr>
          <p:cNvPr id="9" name="Rectangle 8">
            <a:extLst>
              <a:ext uri="{FF2B5EF4-FFF2-40B4-BE49-F238E27FC236}">
                <a16:creationId xmlns:a16="http://schemas.microsoft.com/office/drawing/2014/main" id="{E7D0E611-4862-524F-BDBB-C2B2C6B2A8C8}"/>
              </a:ext>
            </a:extLst>
          </p:cNvPr>
          <p:cNvSpPr/>
          <p:nvPr userDrawn="1"/>
        </p:nvSpPr>
        <p:spPr>
          <a:xfrm>
            <a:off x="499872" y="5969544"/>
            <a:ext cx="11192256" cy="91440"/>
          </a:xfrm>
          <a:prstGeom prst="rect">
            <a:avLst/>
          </a:prstGeom>
          <a:solidFill>
            <a:srgbClr val="48B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ichigan's MTSS Technical Assistance Center logo.">
            <a:extLst>
              <a:ext uri="{FF2B5EF4-FFF2-40B4-BE49-F238E27FC236}">
                <a16:creationId xmlns:a16="http://schemas.microsoft.com/office/drawing/2014/main" id="{B375DDB7-2B0A-1B40-A912-181F73937834}"/>
              </a:ext>
            </a:extLst>
          </p:cNvPr>
          <p:cNvPicPr>
            <a:picLocks noChangeAspect="1"/>
          </p:cNvPicPr>
          <p:nvPr userDrawn="1"/>
        </p:nvPicPr>
        <p:blipFill>
          <a:blip r:embed="rId2"/>
          <a:stretch>
            <a:fillRect/>
          </a:stretch>
        </p:blipFill>
        <p:spPr>
          <a:xfrm>
            <a:off x="10331727" y="6065520"/>
            <a:ext cx="1371600" cy="640080"/>
          </a:xfrm>
          <a:prstGeom prst="rect">
            <a:avLst/>
          </a:prstGeom>
        </p:spPr>
      </p:pic>
      <p:sp>
        <p:nvSpPr>
          <p:cNvPr id="13" name="Parallelogram 12">
            <a:extLst>
              <a:ext uri="{FF2B5EF4-FFF2-40B4-BE49-F238E27FC236}">
                <a16:creationId xmlns:a16="http://schemas.microsoft.com/office/drawing/2014/main" id="{A3ED5533-FA18-0449-8A1E-6664A947490B}"/>
              </a:ext>
            </a:extLst>
          </p:cNvPr>
          <p:cNvSpPr/>
          <p:nvPr userDrawn="1"/>
        </p:nvSpPr>
        <p:spPr>
          <a:xfrm>
            <a:off x="1268180" y="252230"/>
            <a:ext cx="1188720" cy="749808"/>
          </a:xfrm>
          <a:prstGeom prst="parallelogram">
            <a:avLst/>
          </a:prstGeom>
          <a:solidFill>
            <a:srgbClr val="48B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636CA6-9873-E04B-B2FD-2135E6C1AD68}"/>
              </a:ext>
            </a:extLst>
          </p:cNvPr>
          <p:cNvSpPr/>
          <p:nvPr userDrawn="1"/>
        </p:nvSpPr>
        <p:spPr>
          <a:xfrm>
            <a:off x="0" y="252230"/>
            <a:ext cx="731520" cy="749808"/>
          </a:xfrm>
          <a:prstGeom prst="rect">
            <a:avLst/>
          </a:prstGeom>
          <a:solidFill>
            <a:srgbClr val="00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9DE4697D-0B99-5849-8D81-09BB712582BA}"/>
              </a:ext>
            </a:extLst>
          </p:cNvPr>
          <p:cNvSpPr/>
          <p:nvPr userDrawn="1"/>
        </p:nvSpPr>
        <p:spPr>
          <a:xfrm>
            <a:off x="0" y="252230"/>
            <a:ext cx="1371600" cy="749808"/>
          </a:xfrm>
          <a:prstGeom prst="parallelogram">
            <a:avLst/>
          </a:prstGeom>
          <a:solidFill>
            <a:srgbClr val="00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141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Re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51D2-2EED-2546-AB05-C63C0569F95A}"/>
              </a:ext>
            </a:extLst>
          </p:cNvPr>
          <p:cNvSpPr>
            <a:spLocks noGrp="1"/>
          </p:cNvSpPr>
          <p:nvPr>
            <p:ph type="title" hasCustomPrompt="1"/>
          </p:nvPr>
        </p:nvSpPr>
        <p:spPr/>
        <p:txBody>
          <a:bodyPr/>
          <a:lstStyle/>
          <a:p>
            <a:r>
              <a:rPr lang="en-US" dirty="0"/>
              <a:t>Enter Title as: Closing Review</a:t>
            </a:r>
          </a:p>
        </p:txBody>
      </p:sp>
      <p:sp>
        <p:nvSpPr>
          <p:cNvPr id="6" name="Content Placeholder 5">
            <a:extLst>
              <a:ext uri="{FF2B5EF4-FFF2-40B4-BE49-F238E27FC236}">
                <a16:creationId xmlns:a16="http://schemas.microsoft.com/office/drawing/2014/main" id="{93164EA8-D415-3D4C-AE41-AF8B0946B5C9}"/>
              </a:ext>
            </a:extLst>
          </p:cNvPr>
          <p:cNvSpPr>
            <a:spLocks noGrp="1"/>
          </p:cNvSpPr>
          <p:nvPr>
            <p:ph sz="quarter" idx="12"/>
          </p:nvPr>
        </p:nvSpPr>
        <p:spPr>
          <a:xfrm>
            <a:off x="687324" y="1524000"/>
            <a:ext cx="10817352" cy="4270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AD3CE032-EA8D-F34D-8783-0012CE487D9A}"/>
              </a:ext>
            </a:extLst>
          </p:cNvPr>
          <p:cNvSpPr>
            <a:spLocks noGrp="1"/>
          </p:cNvSpPr>
          <p:nvPr>
            <p:ph type="sldNum" sz="quarter" idx="10"/>
          </p:nvPr>
        </p:nvSpPr>
        <p:spPr/>
        <p:txBody>
          <a:bodyPr/>
          <a:lstStyle/>
          <a:p>
            <a:fld id="{D0BC17C3-1FA9-4946-9401-29D239C6607F}" type="slidenum">
              <a:rPr lang="en-US" smtClean="0"/>
              <a:pPr/>
              <a:t>‹#›</a:t>
            </a:fld>
            <a:endParaRPr lang="en-US" dirty="0"/>
          </a:p>
        </p:txBody>
      </p:sp>
    </p:spTree>
    <p:extLst>
      <p:ext uri="{BB962C8B-B14F-4D97-AF65-F5344CB8AC3E}">
        <p14:creationId xmlns:p14="http://schemas.microsoft.com/office/powerpoint/2010/main" val="359390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30225" y="659837"/>
            <a:ext cx="11131550" cy="640080"/>
          </a:xfrm>
        </p:spPr>
        <p:txBody>
          <a:bodyPr/>
          <a:lstStyle>
            <a:lvl1pPr>
              <a:defRPr/>
            </a:lvl1pPr>
          </a:lstStyle>
          <a:p>
            <a:r>
              <a:rPr lang="en-US" dirty="0"/>
              <a:t>Enter title as: Acknowledgments</a:t>
            </a:r>
          </a:p>
        </p:txBody>
      </p:sp>
      <p:sp>
        <p:nvSpPr>
          <p:cNvPr id="3" name="Content Placeholder"/>
          <p:cNvSpPr>
            <a:spLocks noGrp="1"/>
          </p:cNvSpPr>
          <p:nvPr>
            <p:ph idx="1" hasCustomPrompt="1"/>
          </p:nvPr>
        </p:nvSpPr>
        <p:spPr>
          <a:xfrm>
            <a:off x="685800" y="1447800"/>
            <a:ext cx="10820400" cy="4267200"/>
          </a:xfrm>
        </p:spPr>
        <p:txBody>
          <a:bodyPr/>
          <a:lstStyle>
            <a:lvl1pPr marL="73152" indent="0">
              <a:buFont typeface="Arial" panose="020B0604020202020204" pitchFamily="34" charset="0"/>
              <a:buNone/>
              <a:defRPr/>
            </a:lvl1pPr>
          </a:lstStyle>
          <a:p>
            <a:pPr lvl="0"/>
            <a:r>
              <a:rPr lang="en-US" dirty="0"/>
              <a:t>The content for this training was developed based on the work of:</a:t>
            </a:r>
          </a:p>
          <a:p>
            <a:pPr lvl="0"/>
            <a:endParaRPr lang="en-US" dirty="0"/>
          </a:p>
          <a:p>
            <a:pPr lvl="0"/>
            <a:endParaRPr lang="en-US" dirty="0"/>
          </a:p>
        </p:txBody>
      </p:sp>
      <p:sp>
        <p:nvSpPr>
          <p:cNvPr id="2" name="Slide Number Placeholder 1">
            <a:extLst>
              <a:ext uri="{FF2B5EF4-FFF2-40B4-BE49-F238E27FC236}">
                <a16:creationId xmlns:a16="http://schemas.microsoft.com/office/drawing/2014/main" id="{8F657C0D-6216-3B4D-9C93-EE8E04B84EFA}"/>
              </a:ext>
            </a:extLst>
          </p:cNvPr>
          <p:cNvSpPr>
            <a:spLocks noGrp="1"/>
          </p:cNvSpPr>
          <p:nvPr>
            <p:ph type="sldNum" sz="quarter" idx="10"/>
          </p:nvPr>
        </p:nvSpPr>
        <p:spPr>
          <a:xfrm>
            <a:off x="5638800" y="6222277"/>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1912260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30225" y="659839"/>
            <a:ext cx="11131550" cy="635561"/>
          </a:xfrm>
        </p:spPr>
        <p:txBody>
          <a:bodyPr/>
          <a:lstStyle>
            <a:lvl1pPr>
              <a:defRPr/>
            </a:lvl1pPr>
          </a:lstStyle>
          <a:p>
            <a:r>
              <a:rPr lang="en-US" dirty="0"/>
              <a:t>Enter title as: References</a:t>
            </a:r>
          </a:p>
        </p:txBody>
      </p:sp>
      <p:sp>
        <p:nvSpPr>
          <p:cNvPr id="3" name="Content Placeholder"/>
          <p:cNvSpPr>
            <a:spLocks noGrp="1"/>
          </p:cNvSpPr>
          <p:nvPr>
            <p:ph idx="1"/>
          </p:nvPr>
        </p:nvSpPr>
        <p:spPr>
          <a:xfrm>
            <a:off x="533400" y="1447800"/>
            <a:ext cx="11131550" cy="4282440"/>
          </a:xfrm>
        </p:spPr>
        <p:txBody>
          <a:bodyPr/>
          <a:lstStyle>
            <a:lvl1pPr marL="530352" marR="0" indent="-457200" algn="l" defTabSz="914400" rtl="0" eaLnBrk="1" fontAlgn="auto" latinLnBrk="0" hangingPunct="1">
              <a:lnSpc>
                <a:spcPct val="100000"/>
              </a:lnSpc>
              <a:spcBef>
                <a:spcPts val="600"/>
              </a:spcBef>
              <a:spcAft>
                <a:spcPts val="600"/>
              </a:spcAft>
              <a:buClr>
                <a:srgbClr val="0C1E39"/>
              </a:buClr>
              <a:buSzPct val="100000"/>
              <a:buFont typeface="Arial" panose="020B0604020202020204" pitchFamily="34" charset="0"/>
              <a:buNone/>
              <a:tabLst/>
              <a:defRPr sz="1800" baseline="0"/>
            </a:lvl1pPr>
          </a:lstStyle>
          <a:p>
            <a:pPr lvl="0"/>
            <a:r>
              <a:rPr lang="en-US"/>
              <a:t>Click to edit Master text styles</a:t>
            </a:r>
          </a:p>
        </p:txBody>
      </p:sp>
      <p:sp>
        <p:nvSpPr>
          <p:cNvPr id="5" name="Slide Number Placeholder 4">
            <a:extLst>
              <a:ext uri="{FF2B5EF4-FFF2-40B4-BE49-F238E27FC236}">
                <a16:creationId xmlns:a16="http://schemas.microsoft.com/office/drawing/2014/main" id="{10D21BC3-84DA-8449-95B2-EA8AF3CF9868}"/>
              </a:ext>
            </a:extLst>
          </p:cNvPr>
          <p:cNvSpPr>
            <a:spLocks noGrp="1"/>
          </p:cNvSpPr>
          <p:nvPr>
            <p:ph type="sldNum" sz="quarter" idx="10"/>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373831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with logo">
    <p:spTree>
      <p:nvGrpSpPr>
        <p:cNvPr id="1" name=""/>
        <p:cNvGrpSpPr/>
        <p:nvPr/>
      </p:nvGrpSpPr>
      <p:grpSpPr>
        <a:xfrm>
          <a:off x="0" y="0"/>
          <a:ext cx="0" cy="0"/>
          <a:chOff x="0" y="0"/>
          <a:chExt cx="0" cy="0"/>
        </a:xfrm>
      </p:grpSpPr>
      <p:sp>
        <p:nvSpPr>
          <p:cNvPr id="2" name="Title"/>
          <p:cNvSpPr>
            <a:spLocks noGrp="1"/>
          </p:cNvSpPr>
          <p:nvPr>
            <p:ph type="title"/>
          </p:nvPr>
        </p:nvSpPr>
        <p:spPr>
          <a:xfrm>
            <a:off x="203200" y="152400"/>
            <a:ext cx="11785600" cy="609600"/>
          </a:xfrm>
        </p:spPr>
        <p:txBody>
          <a:bodyPr/>
          <a:lstStyle/>
          <a:p>
            <a:r>
              <a:rPr lang="en-US"/>
              <a:t>Click to edit Master title style</a:t>
            </a:r>
            <a:endParaRPr lang="en-US" dirty="0"/>
          </a:p>
        </p:txBody>
      </p:sp>
      <p:sp>
        <p:nvSpPr>
          <p:cNvPr id="3" name="Content Placeholder"/>
          <p:cNvSpPr>
            <a:spLocks noGrp="1"/>
          </p:cNvSpPr>
          <p:nvPr>
            <p:ph idx="1" hasCustomPrompt="1"/>
          </p:nvPr>
        </p:nvSpPr>
        <p:spPr>
          <a:xfrm>
            <a:off x="203200" y="914400"/>
            <a:ext cx="7924800" cy="5788152"/>
          </a:xfrm>
        </p:spPr>
        <p:txBody>
          <a:bodyPr/>
          <a:lstStyle>
            <a:lvl1pPr marL="68580" indent="0">
              <a:buFont typeface="Arial" panose="020B0604020202020204" pitchFamily="34" charset="0"/>
              <a:buNone/>
              <a:defRPr baseline="0"/>
            </a:lvl1pPr>
            <a:lvl2pPr marL="640080" indent="-274320">
              <a:buFont typeface="Arial" panose="020B0604020202020204" pitchFamily="34" charset="0"/>
              <a:buChar char="•"/>
              <a:defRPr/>
            </a:lvl2pPr>
            <a:lvl3pPr marL="914400" indent="-228600">
              <a:buFont typeface="Arial" panose="020B0604020202020204" pitchFamily="34" charset="0"/>
              <a:buChar char="•"/>
              <a:defRPr/>
            </a:lvl3pPr>
            <a:lvl4pPr marL="1124712" indent="-228600">
              <a:buFont typeface="Arial" panose="020B0604020202020204" pitchFamily="34" charset="0"/>
              <a:buChar char="•"/>
              <a:defRPr/>
            </a:lvl4pPr>
            <a:lvl5pPr marL="1325880" indent="-228600">
              <a:buFont typeface="Arial" panose="020B0604020202020204" pitchFamily="34" charset="0"/>
              <a:buChar char="•"/>
              <a:defRPr/>
            </a:lvl5pPr>
          </a:lstStyle>
          <a:p>
            <a:pPr lvl="0"/>
            <a:r>
              <a:rPr lang="en-US" dirty="0"/>
              <a:t>Insert image or graphic</a:t>
            </a:r>
          </a:p>
        </p:txBody>
      </p:sp>
      <p:sp>
        <p:nvSpPr>
          <p:cNvPr id="4" name="Content Placeholder"/>
          <p:cNvSpPr>
            <a:spLocks noGrp="1"/>
          </p:cNvSpPr>
          <p:nvPr>
            <p:ph idx="10" hasCustomPrompt="1"/>
          </p:nvPr>
        </p:nvSpPr>
        <p:spPr>
          <a:xfrm>
            <a:off x="8331200" y="914400"/>
            <a:ext cx="3651045" cy="5791200"/>
          </a:xfrm>
        </p:spPr>
        <p:txBody>
          <a:bodyPr/>
          <a:lstStyle>
            <a:lvl1pPr marL="68580" indent="0">
              <a:buFont typeface="Arial" panose="020B0604020202020204" pitchFamily="34" charset="0"/>
              <a:buNone/>
              <a:defRPr sz="2400" baseline="0"/>
            </a:lvl1pPr>
            <a:lvl2pPr marL="640080" indent="-274320">
              <a:buFont typeface="Arial" panose="020B0604020202020204" pitchFamily="34" charset="0"/>
              <a:buChar char="•"/>
              <a:defRPr/>
            </a:lvl2pPr>
            <a:lvl3pPr marL="914400" indent="-228600">
              <a:buFont typeface="Arial" panose="020B0604020202020204" pitchFamily="34" charset="0"/>
              <a:buChar char="•"/>
              <a:defRPr/>
            </a:lvl3pPr>
            <a:lvl4pPr marL="1124712" indent="-228600">
              <a:buFont typeface="Arial" panose="020B0604020202020204" pitchFamily="34" charset="0"/>
              <a:buChar char="•"/>
              <a:defRPr/>
            </a:lvl4pPr>
            <a:lvl5pPr marL="1325880" indent="-228600">
              <a:buFont typeface="Arial" panose="020B0604020202020204" pitchFamily="34" charset="0"/>
              <a:buChar char="•"/>
              <a:defRPr/>
            </a:lvl5pPr>
          </a:lstStyle>
          <a:p>
            <a:pPr lvl="0"/>
            <a:r>
              <a:rPr lang="en-US" dirty="0"/>
              <a:t>Provide written description if alt text exceeds character limit.</a:t>
            </a:r>
          </a:p>
        </p:txBody>
      </p:sp>
      <p:sp>
        <p:nvSpPr>
          <p:cNvPr id="8" name="Text Placeholder 7">
            <a:extLst>
              <a:ext uri="{FF2B5EF4-FFF2-40B4-BE49-F238E27FC236}">
                <a16:creationId xmlns:a16="http://schemas.microsoft.com/office/drawing/2014/main" id="{716F8788-3B61-CE48-B80F-4F60FE4246A6}"/>
              </a:ext>
            </a:extLst>
          </p:cNvPr>
          <p:cNvSpPr>
            <a:spLocks noGrp="1"/>
          </p:cNvSpPr>
          <p:nvPr>
            <p:ph type="body" sz="quarter" idx="13" hasCustomPrompt="1"/>
          </p:nvPr>
        </p:nvSpPr>
        <p:spPr>
          <a:xfrm>
            <a:off x="304800" y="5943600"/>
            <a:ext cx="11684000" cy="304800"/>
          </a:xfrm>
        </p:spPr>
        <p:txBody>
          <a:bodyPr/>
          <a:lstStyle>
            <a:lvl1pPr marL="27432" indent="0">
              <a:buNone/>
              <a:defRPr sz="1800"/>
            </a:lvl1pPr>
          </a:lstStyle>
          <a:p>
            <a:pPr lvl="0"/>
            <a:r>
              <a:rPr lang="en-US" dirty="0"/>
              <a:t>Enter Source</a:t>
            </a:r>
          </a:p>
        </p:txBody>
      </p:sp>
      <p:sp>
        <p:nvSpPr>
          <p:cNvPr id="5" name="Footer Placeholder 4">
            <a:extLst>
              <a:ext uri="{FF2B5EF4-FFF2-40B4-BE49-F238E27FC236}">
                <a16:creationId xmlns:a16="http://schemas.microsoft.com/office/drawing/2014/main" id="{C742E6F9-C887-7844-AE9F-B04AFEB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80606-BBCC-C549-A7E3-C01DEF1C6E47}"/>
              </a:ext>
            </a:extLst>
          </p:cNvPr>
          <p:cNvSpPr>
            <a:spLocks noGrp="1"/>
          </p:cNvSpPr>
          <p:nvPr>
            <p:ph type="sldNum" sz="quarter" idx="12"/>
          </p:nvPr>
        </p:nvSpPr>
        <p:spPr>
          <a:xfrm>
            <a:off x="5638800" y="6248399"/>
            <a:ext cx="914400" cy="457200"/>
          </a:xfrm>
        </p:spPr>
        <p:txBody>
          <a:bodyPr/>
          <a:lstStyle/>
          <a:p>
            <a:fld id="{D0BC17C3-1FA9-4946-9401-29D239C6607F}" type="slidenum">
              <a:rPr lang="en-US" smtClean="0"/>
              <a:pPr/>
              <a:t>‹#›</a:t>
            </a:fld>
            <a:endParaRPr lang="en-US" dirty="0"/>
          </a:p>
        </p:txBody>
      </p:sp>
      <p:pic>
        <p:nvPicPr>
          <p:cNvPr id="7" name="Picture 6">
            <a:extLst>
              <a:ext uri="{FF2B5EF4-FFF2-40B4-BE49-F238E27FC236}">
                <a16:creationId xmlns:a16="http://schemas.microsoft.com/office/drawing/2014/main" id="{B94CA39F-E17B-2F42-8726-1D63E7F27770}"/>
              </a:ext>
            </a:extLst>
          </p:cNvPr>
          <p:cNvPicPr>
            <a:picLocks noChangeAspect="1"/>
          </p:cNvPicPr>
          <p:nvPr userDrawn="1"/>
        </p:nvPicPr>
        <p:blipFill>
          <a:blip r:embed="rId2"/>
          <a:stretch>
            <a:fillRect/>
          </a:stretch>
        </p:blipFill>
        <p:spPr>
          <a:xfrm>
            <a:off x="10293350" y="6065520"/>
            <a:ext cx="1371600" cy="640080"/>
          </a:xfrm>
          <a:prstGeom prst="rect">
            <a:avLst/>
          </a:prstGeom>
        </p:spPr>
      </p:pic>
    </p:spTree>
    <p:extLst>
      <p:ext uri="{BB962C8B-B14F-4D97-AF65-F5344CB8AC3E}">
        <p14:creationId xmlns:p14="http://schemas.microsoft.com/office/powerpoint/2010/main" val="1965416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no logo">
    <p:spTree>
      <p:nvGrpSpPr>
        <p:cNvPr id="1" name=""/>
        <p:cNvGrpSpPr/>
        <p:nvPr/>
      </p:nvGrpSpPr>
      <p:grpSpPr>
        <a:xfrm>
          <a:off x="0" y="0"/>
          <a:ext cx="0" cy="0"/>
          <a:chOff x="0" y="0"/>
          <a:chExt cx="0" cy="0"/>
        </a:xfrm>
      </p:grpSpPr>
      <p:sp>
        <p:nvSpPr>
          <p:cNvPr id="2" name="Title"/>
          <p:cNvSpPr>
            <a:spLocks noGrp="1"/>
          </p:cNvSpPr>
          <p:nvPr>
            <p:ph type="title"/>
          </p:nvPr>
        </p:nvSpPr>
        <p:spPr>
          <a:xfrm>
            <a:off x="203200" y="152400"/>
            <a:ext cx="11785600" cy="609600"/>
          </a:xfrm>
        </p:spPr>
        <p:txBody>
          <a:bodyPr/>
          <a:lstStyle/>
          <a:p>
            <a:r>
              <a:rPr lang="en-US"/>
              <a:t>Click to edit Master title style</a:t>
            </a:r>
            <a:endParaRPr lang="en-US" dirty="0"/>
          </a:p>
        </p:txBody>
      </p:sp>
      <p:sp>
        <p:nvSpPr>
          <p:cNvPr id="3" name="Content Placeholder"/>
          <p:cNvSpPr>
            <a:spLocks noGrp="1"/>
          </p:cNvSpPr>
          <p:nvPr>
            <p:ph idx="1" hasCustomPrompt="1"/>
          </p:nvPr>
        </p:nvSpPr>
        <p:spPr>
          <a:xfrm>
            <a:off x="203200" y="914400"/>
            <a:ext cx="7924800" cy="5791200"/>
          </a:xfrm>
        </p:spPr>
        <p:txBody>
          <a:bodyPr/>
          <a:lstStyle>
            <a:lvl1pPr marL="68580" indent="0">
              <a:buFont typeface="Arial" panose="020B0604020202020204" pitchFamily="34" charset="0"/>
              <a:buNone/>
              <a:defRPr baseline="0"/>
            </a:lvl1pPr>
            <a:lvl2pPr marL="640080" indent="-274320">
              <a:buFont typeface="Arial" panose="020B0604020202020204" pitchFamily="34" charset="0"/>
              <a:buChar char="•"/>
              <a:defRPr/>
            </a:lvl2pPr>
            <a:lvl3pPr marL="914400" indent="-228600">
              <a:buFont typeface="Arial" panose="020B0604020202020204" pitchFamily="34" charset="0"/>
              <a:buChar char="•"/>
              <a:defRPr/>
            </a:lvl3pPr>
            <a:lvl4pPr marL="1124712" indent="-228600">
              <a:buFont typeface="Arial" panose="020B0604020202020204" pitchFamily="34" charset="0"/>
              <a:buChar char="•"/>
              <a:defRPr/>
            </a:lvl4pPr>
            <a:lvl5pPr marL="1325880" indent="-228600">
              <a:buFont typeface="Arial" panose="020B0604020202020204" pitchFamily="34" charset="0"/>
              <a:buChar char="•"/>
              <a:defRPr/>
            </a:lvl5pPr>
          </a:lstStyle>
          <a:p>
            <a:pPr lvl="0"/>
            <a:r>
              <a:rPr lang="en-US" dirty="0"/>
              <a:t>Insert image or graphic</a:t>
            </a:r>
          </a:p>
        </p:txBody>
      </p:sp>
      <p:sp>
        <p:nvSpPr>
          <p:cNvPr id="4" name="Content Placeholder"/>
          <p:cNvSpPr>
            <a:spLocks noGrp="1"/>
          </p:cNvSpPr>
          <p:nvPr>
            <p:ph idx="10" hasCustomPrompt="1"/>
          </p:nvPr>
        </p:nvSpPr>
        <p:spPr>
          <a:xfrm>
            <a:off x="8331200" y="914400"/>
            <a:ext cx="3651045" cy="5791200"/>
          </a:xfrm>
        </p:spPr>
        <p:txBody>
          <a:bodyPr/>
          <a:lstStyle>
            <a:lvl1pPr marL="68580" indent="0">
              <a:buFont typeface="Arial" panose="020B0604020202020204" pitchFamily="34" charset="0"/>
              <a:buNone/>
              <a:defRPr sz="2400" baseline="0"/>
            </a:lvl1pPr>
            <a:lvl2pPr marL="640080" indent="-274320">
              <a:buFont typeface="Arial" panose="020B0604020202020204" pitchFamily="34" charset="0"/>
              <a:buChar char="•"/>
              <a:defRPr/>
            </a:lvl2pPr>
            <a:lvl3pPr marL="914400" indent="-228600">
              <a:buFont typeface="Arial" panose="020B0604020202020204" pitchFamily="34" charset="0"/>
              <a:buChar char="•"/>
              <a:defRPr/>
            </a:lvl3pPr>
            <a:lvl4pPr marL="1124712" indent="-228600">
              <a:buFont typeface="Arial" panose="020B0604020202020204" pitchFamily="34" charset="0"/>
              <a:buChar char="•"/>
              <a:defRPr/>
            </a:lvl4pPr>
            <a:lvl5pPr marL="1325880" indent="-228600">
              <a:buFont typeface="Arial" panose="020B0604020202020204" pitchFamily="34" charset="0"/>
              <a:buChar char="•"/>
              <a:defRPr/>
            </a:lvl5pPr>
          </a:lstStyle>
          <a:p>
            <a:pPr lvl="0"/>
            <a:r>
              <a:rPr lang="en-US" dirty="0"/>
              <a:t>Provide written description if alt text exceeds character limit.</a:t>
            </a:r>
          </a:p>
        </p:txBody>
      </p:sp>
      <p:sp>
        <p:nvSpPr>
          <p:cNvPr id="8" name="Text Placeholder 7">
            <a:extLst>
              <a:ext uri="{FF2B5EF4-FFF2-40B4-BE49-F238E27FC236}">
                <a16:creationId xmlns:a16="http://schemas.microsoft.com/office/drawing/2014/main" id="{716F8788-3B61-CE48-B80F-4F60FE4246A6}"/>
              </a:ext>
            </a:extLst>
          </p:cNvPr>
          <p:cNvSpPr>
            <a:spLocks noGrp="1"/>
          </p:cNvSpPr>
          <p:nvPr>
            <p:ph type="body" sz="quarter" idx="13" hasCustomPrompt="1"/>
          </p:nvPr>
        </p:nvSpPr>
        <p:spPr>
          <a:xfrm>
            <a:off x="304800" y="5943600"/>
            <a:ext cx="11684000" cy="304800"/>
          </a:xfrm>
        </p:spPr>
        <p:txBody>
          <a:bodyPr/>
          <a:lstStyle>
            <a:lvl1pPr marL="27432" indent="0">
              <a:buNone/>
              <a:defRPr sz="1800"/>
            </a:lvl1pPr>
          </a:lstStyle>
          <a:p>
            <a:pPr lvl="0"/>
            <a:r>
              <a:rPr lang="en-US" dirty="0"/>
              <a:t>Enter Source</a:t>
            </a:r>
          </a:p>
        </p:txBody>
      </p:sp>
      <p:sp>
        <p:nvSpPr>
          <p:cNvPr id="5" name="Footer Placeholder 4">
            <a:extLst>
              <a:ext uri="{FF2B5EF4-FFF2-40B4-BE49-F238E27FC236}">
                <a16:creationId xmlns:a16="http://schemas.microsoft.com/office/drawing/2014/main" id="{C742E6F9-C887-7844-AE9F-B04AFEB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80606-BBCC-C549-A7E3-C01DEF1C6E47}"/>
              </a:ext>
            </a:extLst>
          </p:cNvPr>
          <p:cNvSpPr>
            <a:spLocks noGrp="1"/>
          </p:cNvSpPr>
          <p:nvPr>
            <p:ph type="sldNum" sz="quarter" idx="12"/>
          </p:nvPr>
        </p:nvSpPr>
        <p:spPr>
          <a:xfrm>
            <a:off x="5638800" y="6248400"/>
            <a:ext cx="914400" cy="457200"/>
          </a:xfrm>
        </p:spPr>
        <p:txBody>
          <a:bodyPr/>
          <a:lstStyle/>
          <a:p>
            <a:fld id="{D0BC17C3-1FA9-4946-9401-29D239C6607F}" type="slidenum">
              <a:rPr lang="en-US" smtClean="0"/>
              <a:pPr/>
              <a:t>‹#›</a:t>
            </a:fld>
            <a:endParaRPr lang="en-US" dirty="0"/>
          </a:p>
        </p:txBody>
      </p:sp>
    </p:spTree>
    <p:extLst>
      <p:ext uri="{BB962C8B-B14F-4D97-AF65-F5344CB8AC3E}">
        <p14:creationId xmlns:p14="http://schemas.microsoft.com/office/powerpoint/2010/main" val="3949520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ssion Evaluation">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F83C16-3E7B-C84C-9350-E331BAE0C7A2}"/>
              </a:ext>
            </a:extLst>
          </p:cNvPr>
          <p:cNvSpPr>
            <a:spLocks noGrp="1"/>
          </p:cNvSpPr>
          <p:nvPr>
            <p:ph type="title"/>
          </p:nvPr>
        </p:nvSpPr>
        <p:spPr>
          <a:xfrm>
            <a:off x="533400" y="533401"/>
            <a:ext cx="4114800" cy="5715000"/>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25EF84FA-57AD-4043-9114-B77C013E8110}"/>
              </a:ext>
            </a:extLst>
          </p:cNvPr>
          <p:cNvSpPr>
            <a:spLocks noGrp="1"/>
          </p:cNvSpPr>
          <p:nvPr>
            <p:ph sz="quarter" idx="12"/>
          </p:nvPr>
        </p:nvSpPr>
        <p:spPr>
          <a:xfrm>
            <a:off x="5562600" y="533401"/>
            <a:ext cx="6096000" cy="5562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866D99AB-5A1A-9548-8561-A1048E0F0C98}"/>
              </a:ext>
            </a:extLst>
          </p:cNvPr>
          <p:cNvSpPr>
            <a:spLocks noGrp="1"/>
          </p:cNvSpPr>
          <p:nvPr>
            <p:ph type="sldNum" sz="quarter" idx="10"/>
          </p:nvPr>
        </p:nvSpPr>
        <p:spPr>
          <a:xfrm>
            <a:off x="5638800" y="6248400"/>
            <a:ext cx="914400" cy="457200"/>
          </a:xfrm>
        </p:spPr>
        <p:txBody>
          <a:bodyPr/>
          <a:lstStyle/>
          <a:p>
            <a:fld id="{D0BC17C3-1FA9-4946-9401-29D239C6607F}" type="slidenum">
              <a:rPr lang="en-US" smtClean="0"/>
              <a:pPr/>
              <a:t>‹#›</a:t>
            </a:fld>
            <a:endParaRPr lang="en-US" dirty="0"/>
          </a:p>
        </p:txBody>
      </p:sp>
      <p:sp>
        <p:nvSpPr>
          <p:cNvPr id="4" name="Footer Placeholder 3">
            <a:extLst>
              <a:ext uri="{FF2B5EF4-FFF2-40B4-BE49-F238E27FC236}">
                <a16:creationId xmlns:a16="http://schemas.microsoft.com/office/drawing/2014/main" id="{7D41DB57-8D29-E744-9A23-D5CC98155813}"/>
              </a:ext>
            </a:extLst>
          </p:cNvPr>
          <p:cNvSpPr>
            <a:spLocks noGrp="1"/>
          </p:cNvSpPr>
          <p:nvPr>
            <p:ph type="ftr" sz="quarter" idx="11"/>
          </p:nvPr>
        </p:nvSpPr>
        <p:spPr/>
        <p:txBody>
          <a:bodyPr/>
          <a:lstStyle/>
          <a:p>
            <a:endParaRPr lang="en-US" dirty="0"/>
          </a:p>
        </p:txBody>
      </p:sp>
      <p:sp>
        <p:nvSpPr>
          <p:cNvPr id="5" name="Rectangle 4">
            <a:extLst>
              <a:ext uri="{FF2B5EF4-FFF2-40B4-BE49-F238E27FC236}">
                <a16:creationId xmlns:a16="http://schemas.microsoft.com/office/drawing/2014/main" id="{1A6732EE-FEE0-1D47-9657-ACC49F034BE1}"/>
              </a:ext>
            </a:extLst>
          </p:cNvPr>
          <p:cNvSpPr/>
          <p:nvPr userDrawn="1"/>
        </p:nvSpPr>
        <p:spPr>
          <a:xfrm>
            <a:off x="6417" y="0"/>
            <a:ext cx="5029200" cy="6858000"/>
          </a:xfrm>
          <a:prstGeom prst="rect">
            <a:avLst/>
          </a:prstGeom>
          <a:gradFill>
            <a:gsLst>
              <a:gs pos="0">
                <a:srgbClr val="375173"/>
              </a:gs>
              <a:gs pos="99000">
                <a:schemeClr val="accent2">
                  <a:lumMod val="97000"/>
                  <a:lumOff val="3000"/>
                </a:schemeClr>
              </a:gs>
              <a:gs pos="100000">
                <a:schemeClr val="accent2">
                  <a:lumMod val="60000"/>
                  <a:lumOff val="4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9658F8-5773-E246-BB2C-7154369AFE32}"/>
              </a:ext>
            </a:extLst>
          </p:cNvPr>
          <p:cNvPicPr>
            <a:picLocks noChangeAspect="1"/>
          </p:cNvPicPr>
          <p:nvPr userDrawn="1"/>
        </p:nvPicPr>
        <p:blipFill>
          <a:blip r:embed="rId2"/>
          <a:stretch>
            <a:fillRect/>
          </a:stretch>
        </p:blipFill>
        <p:spPr>
          <a:xfrm>
            <a:off x="10287000" y="6065520"/>
            <a:ext cx="1371600" cy="640080"/>
          </a:xfrm>
          <a:prstGeom prst="rect">
            <a:avLst/>
          </a:prstGeom>
        </p:spPr>
      </p:pic>
    </p:spTree>
    <p:extLst>
      <p:ext uri="{BB962C8B-B14F-4D97-AF65-F5344CB8AC3E}">
        <p14:creationId xmlns:p14="http://schemas.microsoft.com/office/powerpoint/2010/main" val="270287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Blank with source">
    <p:spTree>
      <p:nvGrpSpPr>
        <p:cNvPr id="1" name=""/>
        <p:cNvGrpSpPr/>
        <p:nvPr/>
      </p:nvGrpSpPr>
      <p:grpSpPr>
        <a:xfrm>
          <a:off x="0" y="0"/>
          <a:ext cx="0" cy="0"/>
          <a:chOff x="0" y="0"/>
          <a:chExt cx="0" cy="0"/>
        </a:xfrm>
      </p:grpSpPr>
      <p:sp>
        <p:nvSpPr>
          <p:cNvPr id="2" name="Title"/>
          <p:cNvSpPr>
            <a:spLocks noGrp="1"/>
          </p:cNvSpPr>
          <p:nvPr>
            <p:ph type="title"/>
          </p:nvPr>
        </p:nvSpPr>
        <p:spPr>
          <a:xfrm>
            <a:off x="203200" y="152400"/>
            <a:ext cx="11785600" cy="609600"/>
          </a:xfrm>
        </p:spPr>
        <p:txBody>
          <a:bodyPr/>
          <a:lstStyle/>
          <a:p>
            <a:r>
              <a:rPr lang="en-US"/>
              <a:t>Click to edit Master title style</a:t>
            </a:r>
            <a:endParaRPr lang="en-US" dirty="0"/>
          </a:p>
        </p:txBody>
      </p:sp>
      <p:sp>
        <p:nvSpPr>
          <p:cNvPr id="3" name="Content Placeholder"/>
          <p:cNvSpPr>
            <a:spLocks noGrp="1"/>
          </p:cNvSpPr>
          <p:nvPr>
            <p:ph idx="1" hasCustomPrompt="1"/>
          </p:nvPr>
        </p:nvSpPr>
        <p:spPr>
          <a:xfrm>
            <a:off x="203200" y="914400"/>
            <a:ext cx="7924800" cy="5791200"/>
          </a:xfrm>
        </p:spPr>
        <p:txBody>
          <a:bodyPr/>
          <a:lstStyle>
            <a:lvl1pPr marL="68580" indent="0">
              <a:buFont typeface="Arial" panose="020B0604020202020204" pitchFamily="34" charset="0"/>
              <a:buNone/>
              <a:defRPr baseline="0"/>
            </a:lvl1pPr>
            <a:lvl2pPr marL="640080" indent="-274320">
              <a:buFont typeface="Arial" panose="020B0604020202020204" pitchFamily="34" charset="0"/>
              <a:buChar char="•"/>
              <a:defRPr/>
            </a:lvl2pPr>
            <a:lvl3pPr marL="914400" indent="-228600">
              <a:buFont typeface="Arial" panose="020B0604020202020204" pitchFamily="34" charset="0"/>
              <a:buChar char="•"/>
              <a:defRPr/>
            </a:lvl3pPr>
            <a:lvl4pPr marL="1124712" indent="-228600">
              <a:buFont typeface="Arial" panose="020B0604020202020204" pitchFamily="34" charset="0"/>
              <a:buChar char="•"/>
              <a:defRPr/>
            </a:lvl4pPr>
            <a:lvl5pPr marL="1325880" indent="-228600">
              <a:buFont typeface="Arial" panose="020B0604020202020204" pitchFamily="34" charset="0"/>
              <a:buChar char="•"/>
              <a:defRPr/>
            </a:lvl5pPr>
          </a:lstStyle>
          <a:p>
            <a:pPr lvl="0"/>
            <a:r>
              <a:rPr lang="en-US" dirty="0"/>
              <a:t>Insert image or graphic</a:t>
            </a:r>
          </a:p>
        </p:txBody>
      </p:sp>
      <p:sp>
        <p:nvSpPr>
          <p:cNvPr id="4" name="Content Placeholder"/>
          <p:cNvSpPr>
            <a:spLocks noGrp="1"/>
          </p:cNvSpPr>
          <p:nvPr>
            <p:ph idx="10" hasCustomPrompt="1"/>
          </p:nvPr>
        </p:nvSpPr>
        <p:spPr>
          <a:xfrm>
            <a:off x="8331200" y="914400"/>
            <a:ext cx="3651045" cy="5791200"/>
          </a:xfrm>
        </p:spPr>
        <p:txBody>
          <a:bodyPr/>
          <a:lstStyle>
            <a:lvl1pPr marL="68580" indent="0">
              <a:buFont typeface="Arial" panose="020B0604020202020204" pitchFamily="34" charset="0"/>
              <a:buNone/>
              <a:defRPr sz="2400" baseline="0"/>
            </a:lvl1pPr>
            <a:lvl2pPr marL="640080" indent="-274320">
              <a:buFont typeface="Arial" panose="020B0604020202020204" pitchFamily="34" charset="0"/>
              <a:buChar char="•"/>
              <a:defRPr/>
            </a:lvl2pPr>
            <a:lvl3pPr marL="914400" indent="-228600">
              <a:buFont typeface="Arial" panose="020B0604020202020204" pitchFamily="34" charset="0"/>
              <a:buChar char="•"/>
              <a:defRPr/>
            </a:lvl3pPr>
            <a:lvl4pPr marL="1124712" indent="-228600">
              <a:buFont typeface="Arial" panose="020B0604020202020204" pitchFamily="34" charset="0"/>
              <a:buChar char="•"/>
              <a:defRPr/>
            </a:lvl4pPr>
            <a:lvl5pPr marL="1325880" indent="-228600">
              <a:buFont typeface="Arial" panose="020B0604020202020204" pitchFamily="34" charset="0"/>
              <a:buChar char="•"/>
              <a:defRPr/>
            </a:lvl5pPr>
          </a:lstStyle>
          <a:p>
            <a:pPr lvl="0"/>
            <a:r>
              <a:rPr lang="en-US" dirty="0"/>
              <a:t>Provide written description if alt text exceeds character limit.</a:t>
            </a:r>
          </a:p>
        </p:txBody>
      </p:sp>
      <p:sp>
        <p:nvSpPr>
          <p:cNvPr id="8" name="Text Placeholder 7">
            <a:extLst>
              <a:ext uri="{FF2B5EF4-FFF2-40B4-BE49-F238E27FC236}">
                <a16:creationId xmlns:a16="http://schemas.microsoft.com/office/drawing/2014/main" id="{716F8788-3B61-CE48-B80F-4F60FE4246A6}"/>
              </a:ext>
            </a:extLst>
          </p:cNvPr>
          <p:cNvSpPr>
            <a:spLocks noGrp="1"/>
          </p:cNvSpPr>
          <p:nvPr>
            <p:ph type="body" sz="quarter" idx="13" hasCustomPrompt="1"/>
          </p:nvPr>
        </p:nvSpPr>
        <p:spPr>
          <a:xfrm>
            <a:off x="304800" y="5943600"/>
            <a:ext cx="11684000" cy="304800"/>
          </a:xfrm>
        </p:spPr>
        <p:txBody>
          <a:bodyPr/>
          <a:lstStyle>
            <a:lvl1pPr marL="27432" indent="0">
              <a:buNone/>
              <a:defRPr sz="1800"/>
            </a:lvl1pPr>
          </a:lstStyle>
          <a:p>
            <a:pPr lvl="0"/>
            <a:r>
              <a:rPr lang="en-US" dirty="0"/>
              <a:t>Enter Source</a:t>
            </a:r>
          </a:p>
        </p:txBody>
      </p:sp>
      <p:sp>
        <p:nvSpPr>
          <p:cNvPr id="5" name="Footer Placeholder 4">
            <a:extLst>
              <a:ext uri="{FF2B5EF4-FFF2-40B4-BE49-F238E27FC236}">
                <a16:creationId xmlns:a16="http://schemas.microsoft.com/office/drawing/2014/main" id="{C742E6F9-C887-7844-AE9F-B04AFEB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80606-BBCC-C549-A7E3-C01DEF1C6E47}"/>
              </a:ext>
            </a:extLst>
          </p:cNvPr>
          <p:cNvSpPr>
            <a:spLocks noGrp="1"/>
          </p:cNvSpPr>
          <p:nvPr>
            <p:ph type="sldNum" sz="quarter" idx="12"/>
          </p:nvPr>
        </p:nvSpPr>
        <p:spPr/>
        <p:txBody>
          <a:bodyPr/>
          <a:lstStyle/>
          <a:p>
            <a:fld id="{D0BC17C3-1FA9-4946-9401-29D239C6607F}" type="slidenum">
              <a:rPr lang="en-US" smtClean="0"/>
              <a:pPr/>
              <a:t>‹#›</a:t>
            </a:fld>
            <a:endParaRPr lang="en-US" dirty="0"/>
          </a:p>
        </p:txBody>
      </p:sp>
      <p:pic>
        <p:nvPicPr>
          <p:cNvPr id="9" name="Picture 8">
            <a:extLst>
              <a:ext uri="{FF2B5EF4-FFF2-40B4-BE49-F238E27FC236}">
                <a16:creationId xmlns:a16="http://schemas.microsoft.com/office/drawing/2014/main" id="{09D41195-2C85-3940-890E-0E283FB6D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010" y="5928360"/>
            <a:ext cx="1359572" cy="640080"/>
          </a:xfrm>
          <a:prstGeom prst="rect">
            <a:avLst/>
          </a:prstGeom>
        </p:spPr>
      </p:pic>
    </p:spTree>
    <p:extLst>
      <p:ext uri="{BB962C8B-B14F-4D97-AF65-F5344CB8AC3E}">
        <p14:creationId xmlns:p14="http://schemas.microsoft.com/office/powerpoint/2010/main" val="206755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oup Expectations">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33400" y="659839"/>
            <a:ext cx="11125200" cy="635561"/>
          </a:xfrm>
        </p:spPr>
        <p:txBody>
          <a:bodyPr/>
          <a:lstStyle>
            <a:lvl1pPr>
              <a:defRPr/>
            </a:lvl1pPr>
          </a:lstStyle>
          <a:p>
            <a:r>
              <a:rPr lang="en-US" dirty="0"/>
              <a:t>Enter title as: Group Expectations</a:t>
            </a:r>
          </a:p>
        </p:txBody>
      </p:sp>
      <p:sp>
        <p:nvSpPr>
          <p:cNvPr id="3" name="Content Placeholder"/>
          <p:cNvSpPr>
            <a:spLocks noGrp="1"/>
          </p:cNvSpPr>
          <p:nvPr>
            <p:ph idx="1" hasCustomPrompt="1"/>
          </p:nvPr>
        </p:nvSpPr>
        <p:spPr>
          <a:xfrm>
            <a:off x="685800" y="1447800"/>
            <a:ext cx="10820400" cy="4267200"/>
          </a:xfrm>
        </p:spPr>
        <p:txBody>
          <a:bodyPr/>
          <a:lstStyle>
            <a:lvl1pPr marL="530352" indent="-274320">
              <a:spcBef>
                <a:spcPts val="0"/>
              </a:spcBef>
              <a:spcAft>
                <a:spcPts val="300"/>
              </a:spcAft>
              <a:buFont typeface="Arial" panose="020B0604020202020204" pitchFamily="34" charset="0"/>
              <a:buChar char="•"/>
              <a:defRPr/>
            </a:lvl1pPr>
            <a:lvl2pPr marL="914400">
              <a:spcBef>
                <a:spcPts val="0"/>
              </a:spcBef>
              <a:spcAft>
                <a:spcPts val="0"/>
              </a:spcAft>
              <a:defRPr/>
            </a:lvl2pPr>
          </a:lstStyle>
          <a:p>
            <a:pPr lvl="0"/>
            <a:r>
              <a:rPr lang="en-US" dirty="0"/>
              <a:t>List group expectations, if appropriate.</a:t>
            </a:r>
          </a:p>
          <a:p>
            <a:pPr lvl="1"/>
            <a:endParaRPr lang="en-US" dirty="0"/>
          </a:p>
          <a:p>
            <a:pPr lvl="1"/>
            <a:endParaRPr lang="en-US" dirty="0"/>
          </a:p>
          <a:p>
            <a:pPr lvl="1"/>
            <a:endParaRPr lang="en-US" dirty="0"/>
          </a:p>
        </p:txBody>
      </p:sp>
      <p:sp>
        <p:nvSpPr>
          <p:cNvPr id="7" name="Slide Number Placeholder 6">
            <a:extLst>
              <a:ext uri="{FF2B5EF4-FFF2-40B4-BE49-F238E27FC236}">
                <a16:creationId xmlns:a16="http://schemas.microsoft.com/office/drawing/2014/main" id="{16F27A12-C9F8-5245-8885-03B3AEB2148B}"/>
              </a:ext>
            </a:extLst>
          </p:cNvPr>
          <p:cNvSpPr>
            <a:spLocks noGrp="1"/>
          </p:cNvSpPr>
          <p:nvPr>
            <p:ph type="sldNum" sz="quarter" idx="10"/>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425114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Roles">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33400" y="659839"/>
            <a:ext cx="11131550" cy="635561"/>
          </a:xfrm>
        </p:spPr>
        <p:txBody>
          <a:bodyPr/>
          <a:lstStyle>
            <a:lvl1pPr>
              <a:defRPr/>
            </a:lvl1pPr>
          </a:lstStyle>
          <a:p>
            <a:r>
              <a:rPr lang="en-US" dirty="0"/>
              <a:t>Enter title as: Team Roles</a:t>
            </a:r>
          </a:p>
        </p:txBody>
      </p:sp>
      <p:sp>
        <p:nvSpPr>
          <p:cNvPr id="3" name="Content Placeholder"/>
          <p:cNvSpPr>
            <a:spLocks noGrp="1"/>
          </p:cNvSpPr>
          <p:nvPr>
            <p:ph idx="1" hasCustomPrompt="1"/>
          </p:nvPr>
        </p:nvSpPr>
        <p:spPr>
          <a:xfrm>
            <a:off x="685800" y="1447800"/>
            <a:ext cx="10820400" cy="4270248"/>
          </a:xfrm>
        </p:spPr>
        <p:txBody>
          <a:bodyPr/>
          <a:lstStyle>
            <a:lvl1pPr marL="347472" indent="-274320">
              <a:buFont typeface="Arial" panose="020B0604020202020204" pitchFamily="34" charset="0"/>
              <a:buChar char="•"/>
              <a:defRPr/>
            </a:lvl1pPr>
          </a:lstStyle>
          <a:p>
            <a:pPr lvl="0"/>
            <a:r>
              <a:rPr lang="en-US" dirty="0"/>
              <a:t>Each team must identify specific roles and responsibilities for team members.</a:t>
            </a:r>
          </a:p>
        </p:txBody>
      </p:sp>
      <p:sp>
        <p:nvSpPr>
          <p:cNvPr id="4" name="Slide Number Placeholder 3">
            <a:extLst>
              <a:ext uri="{FF2B5EF4-FFF2-40B4-BE49-F238E27FC236}">
                <a16:creationId xmlns:a16="http://schemas.microsoft.com/office/drawing/2014/main" id="{A4C12442-6F3C-4847-92CB-1963B3600281}"/>
              </a:ext>
            </a:extLst>
          </p:cNvPr>
          <p:cNvSpPr>
            <a:spLocks noGrp="1"/>
          </p:cNvSpPr>
          <p:nvPr>
            <p:ph type="sldNum" sz="quarter" idx="10"/>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236998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o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47E8-B603-394B-98B7-DCB94699C164}"/>
              </a:ext>
            </a:extLst>
          </p:cNvPr>
          <p:cNvSpPr>
            <a:spLocks noGrp="1"/>
          </p:cNvSpPr>
          <p:nvPr>
            <p:ph type="title" hasCustomPrompt="1"/>
          </p:nvPr>
        </p:nvSpPr>
        <p:spPr/>
        <p:txBody>
          <a:bodyPr/>
          <a:lstStyle>
            <a:lvl1pPr>
              <a:defRPr/>
            </a:lvl1pPr>
          </a:lstStyle>
          <a:p>
            <a:r>
              <a:rPr lang="en-US" dirty="0"/>
              <a:t>Enter Title as: Purpose</a:t>
            </a:r>
          </a:p>
        </p:txBody>
      </p:sp>
      <p:sp>
        <p:nvSpPr>
          <p:cNvPr id="6" name="Content Placeholder 5">
            <a:extLst>
              <a:ext uri="{FF2B5EF4-FFF2-40B4-BE49-F238E27FC236}">
                <a16:creationId xmlns:a16="http://schemas.microsoft.com/office/drawing/2014/main" id="{3B2E1401-8710-E54D-B7DE-042CE36E3BF4}"/>
              </a:ext>
            </a:extLst>
          </p:cNvPr>
          <p:cNvSpPr>
            <a:spLocks noGrp="1"/>
          </p:cNvSpPr>
          <p:nvPr>
            <p:ph sz="quarter" idx="12"/>
          </p:nvPr>
        </p:nvSpPr>
        <p:spPr>
          <a:xfrm>
            <a:off x="687324" y="1447800"/>
            <a:ext cx="10817352" cy="4270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059EBBAE-22F0-254D-BBFD-CE49C0C37B76}"/>
              </a:ext>
            </a:extLst>
          </p:cNvPr>
          <p:cNvSpPr>
            <a:spLocks noGrp="1"/>
          </p:cNvSpPr>
          <p:nvPr>
            <p:ph type="sldNum" sz="quarter" idx="10"/>
          </p:nvPr>
        </p:nvSpPr>
        <p:spPr>
          <a:xfrm>
            <a:off x="5638800" y="6248400"/>
            <a:ext cx="914400" cy="457200"/>
          </a:xfrm>
        </p:spPr>
        <p:txBody>
          <a:bodyPr/>
          <a:lstStyle/>
          <a:p>
            <a:fld id="{D0BC17C3-1FA9-4946-9401-29D239C6607F}" type="slidenum">
              <a:rPr lang="en-US" smtClean="0"/>
              <a:pPr/>
              <a:t>‹#›</a:t>
            </a:fld>
            <a:endParaRPr lang="en-US" dirty="0"/>
          </a:p>
        </p:txBody>
      </p:sp>
    </p:spTree>
    <p:extLst>
      <p:ext uri="{BB962C8B-B14F-4D97-AF65-F5344CB8AC3E}">
        <p14:creationId xmlns:p14="http://schemas.microsoft.com/office/powerpoint/2010/main" val="131177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nded Outcomes">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33400" y="659839"/>
            <a:ext cx="11131549" cy="635561"/>
          </a:xfrm>
        </p:spPr>
        <p:txBody>
          <a:bodyPr/>
          <a:lstStyle>
            <a:lvl1pPr>
              <a:defRPr/>
            </a:lvl1pPr>
          </a:lstStyle>
          <a:p>
            <a:r>
              <a:rPr lang="en-US" dirty="0"/>
              <a:t>Enter title as: Intended Outcomes</a:t>
            </a:r>
          </a:p>
        </p:txBody>
      </p:sp>
      <p:sp>
        <p:nvSpPr>
          <p:cNvPr id="3" name="Content Placeholder"/>
          <p:cNvSpPr>
            <a:spLocks noGrp="1" noChangeAspect="1"/>
          </p:cNvSpPr>
          <p:nvPr>
            <p:ph idx="1" hasCustomPrompt="1"/>
          </p:nvPr>
        </p:nvSpPr>
        <p:spPr>
          <a:xfrm>
            <a:off x="685800" y="1447806"/>
            <a:ext cx="10820400" cy="4267193"/>
          </a:xfrm>
        </p:spPr>
        <p:txBody>
          <a:bodyPr/>
          <a:lstStyle>
            <a:lvl1pPr marL="342900" indent="-274320">
              <a:buFont typeface="Arial" panose="020B0604020202020204" pitchFamily="34" charset="0"/>
              <a:buChar char="•"/>
              <a:defRPr/>
            </a:lvl1pPr>
            <a:lvl2pPr marL="457200" indent="0">
              <a:buNone/>
              <a:defRPr/>
            </a:lvl2pPr>
          </a:lstStyle>
          <a:p>
            <a:pPr lvl="0"/>
            <a:r>
              <a:rPr lang="en-US" dirty="0"/>
              <a:t>State the intended outcomes for the day</a:t>
            </a:r>
          </a:p>
        </p:txBody>
      </p:sp>
      <p:sp>
        <p:nvSpPr>
          <p:cNvPr id="6" name="Slide Number Placeholder 5">
            <a:extLst>
              <a:ext uri="{FF2B5EF4-FFF2-40B4-BE49-F238E27FC236}">
                <a16:creationId xmlns:a16="http://schemas.microsoft.com/office/drawing/2014/main" id="{726D03E9-3286-7A41-BDF9-1E951828BDFD}"/>
              </a:ext>
            </a:extLst>
          </p:cNvPr>
          <p:cNvSpPr>
            <a:spLocks noGrp="1"/>
          </p:cNvSpPr>
          <p:nvPr>
            <p:ph type="sldNum" sz="quarter" idx="10"/>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11678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33400" y="685800"/>
            <a:ext cx="11131550" cy="635561"/>
          </a:xfrm>
        </p:spPr>
        <p:txBody>
          <a:bodyPr/>
          <a:lstStyle>
            <a:lvl1pPr>
              <a:defRPr/>
            </a:lvl1pPr>
          </a:lstStyle>
          <a:p>
            <a:r>
              <a:rPr lang="en-US" dirty="0"/>
              <a:t>Enter title as: Agenda</a:t>
            </a:r>
          </a:p>
        </p:txBody>
      </p:sp>
      <p:sp>
        <p:nvSpPr>
          <p:cNvPr id="3" name="Content Placeholder"/>
          <p:cNvSpPr>
            <a:spLocks noGrp="1"/>
          </p:cNvSpPr>
          <p:nvPr>
            <p:ph idx="1" hasCustomPrompt="1"/>
          </p:nvPr>
        </p:nvSpPr>
        <p:spPr>
          <a:xfrm>
            <a:off x="685800" y="1447800"/>
            <a:ext cx="10820400" cy="4267200"/>
          </a:xfrm>
        </p:spPr>
        <p:txBody>
          <a:bodyPr/>
          <a:lstStyle>
            <a:lvl1pPr marL="621792" indent="-1828800">
              <a:spcAft>
                <a:spcPts val="1200"/>
              </a:spcAft>
              <a:buNone/>
              <a:defRPr/>
            </a:lvl1pPr>
          </a:lstStyle>
          <a:p>
            <a:pPr lvl="0"/>
            <a:r>
              <a:rPr lang="en-US" dirty="0"/>
              <a:t>1.0 Section Name 1</a:t>
            </a:r>
          </a:p>
          <a:p>
            <a:pPr lvl="0"/>
            <a:r>
              <a:rPr lang="en-US" dirty="0"/>
              <a:t>2.0 Section Name 2</a:t>
            </a:r>
          </a:p>
          <a:p>
            <a:pPr lvl="0"/>
            <a:r>
              <a:rPr lang="en-US" dirty="0"/>
              <a:t>3.0 Section Name 3</a:t>
            </a:r>
          </a:p>
          <a:p>
            <a:pPr lvl="0"/>
            <a:r>
              <a:rPr lang="en-US" dirty="0"/>
              <a:t>4.0 Section Name 4</a:t>
            </a:r>
          </a:p>
        </p:txBody>
      </p:sp>
      <p:sp>
        <p:nvSpPr>
          <p:cNvPr id="6" name="Slide Number Placeholder 5">
            <a:extLst>
              <a:ext uri="{FF2B5EF4-FFF2-40B4-BE49-F238E27FC236}">
                <a16:creationId xmlns:a16="http://schemas.microsoft.com/office/drawing/2014/main" id="{CB6FF8F2-47AB-FA4C-A8E8-B6730427599B}"/>
              </a:ext>
            </a:extLst>
          </p:cNvPr>
          <p:cNvSpPr>
            <a:spLocks noGrp="1"/>
          </p:cNvSpPr>
          <p:nvPr>
            <p:ph type="sldNum" sz="quarter" idx="10"/>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214727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812800" y="2057399"/>
            <a:ext cx="10566400" cy="1828800"/>
          </a:xfrm>
        </p:spPr>
        <p:txBody>
          <a:bodyPr anchor="ctr"/>
          <a:lstStyle>
            <a:lvl1pPr algn="ctr">
              <a:defRPr/>
            </a:lvl1pPr>
          </a:lstStyle>
          <a:p>
            <a:r>
              <a:rPr lang="en-US" dirty="0"/>
              <a:t>Section Title</a:t>
            </a:r>
          </a:p>
        </p:txBody>
      </p:sp>
      <p:sp>
        <p:nvSpPr>
          <p:cNvPr id="3" name="Section Subtitle"/>
          <p:cNvSpPr>
            <a:spLocks noGrp="1"/>
          </p:cNvSpPr>
          <p:nvPr>
            <p:ph type="body" idx="1" hasCustomPrompt="1"/>
          </p:nvPr>
        </p:nvSpPr>
        <p:spPr>
          <a:xfrm>
            <a:off x="812801" y="3886198"/>
            <a:ext cx="10566399" cy="1127761"/>
          </a:xfrm>
        </p:spPr>
        <p:txBody>
          <a:bodyPr anchor="ctr">
            <a:noAutofit/>
          </a:bodyPr>
          <a:lstStyle>
            <a:lvl1pPr marL="0" indent="0" algn="ctr">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pic>
        <p:nvPicPr>
          <p:cNvPr id="7" name="Picture 6">
            <a:extLst>
              <a:ext uri="{FF2B5EF4-FFF2-40B4-BE49-F238E27FC236}">
                <a16:creationId xmlns:a16="http://schemas.microsoft.com/office/drawing/2014/main" id="{C9E474EC-3C2D-0441-BD25-03C38CDA27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35" y="1142999"/>
            <a:ext cx="12192000" cy="914400"/>
          </a:xfrm>
          <a:prstGeom prst="rect">
            <a:avLst/>
          </a:prstGeom>
          <a:gradFill>
            <a:gsLst>
              <a:gs pos="17000">
                <a:srgbClr val="68B583"/>
              </a:gs>
              <a:gs pos="0">
                <a:srgbClr val="68B583"/>
              </a:gs>
              <a:gs pos="99000">
                <a:schemeClr val="accent2">
                  <a:lumMod val="97000"/>
                  <a:lumOff val="3000"/>
                </a:schemeClr>
              </a:gs>
              <a:gs pos="100000">
                <a:schemeClr val="accent2">
                  <a:lumMod val="60000"/>
                  <a:lumOff val="40000"/>
                </a:schemeClr>
              </a:gs>
            </a:gsLst>
            <a:lin ang="2700000" scaled="1"/>
          </a:gradFill>
        </p:spPr>
      </p:pic>
      <p:sp>
        <p:nvSpPr>
          <p:cNvPr id="6" name="Slide Number Placeholder 5">
            <a:extLst>
              <a:ext uri="{FF2B5EF4-FFF2-40B4-BE49-F238E27FC236}">
                <a16:creationId xmlns:a16="http://schemas.microsoft.com/office/drawing/2014/main" id="{641888B9-55C3-BF4F-A196-01BD12ED5975}"/>
              </a:ext>
            </a:extLst>
          </p:cNvPr>
          <p:cNvSpPr>
            <a:spLocks noGrp="1"/>
          </p:cNvSpPr>
          <p:nvPr>
            <p:ph type="sldNum" sz="quarter" idx="10"/>
          </p:nvPr>
        </p:nvSpPr>
        <p:spPr>
          <a:xfrm>
            <a:off x="5638800" y="6248401"/>
            <a:ext cx="914400" cy="457200"/>
          </a:xfrm>
          <a:prstGeom prst="rect">
            <a:avLst/>
          </a:prstGeom>
        </p:spPr>
        <p:txBody>
          <a:bodyPr/>
          <a:lstStyle/>
          <a:p>
            <a:fld id="{D157684C-E34C-AF4E-86DB-84FA13603DA9}" type="slidenum">
              <a:rPr lang="en-US" smtClean="0"/>
              <a:pPr/>
              <a:t>‹#›</a:t>
            </a:fld>
            <a:endParaRPr lang="en-US" dirty="0"/>
          </a:p>
        </p:txBody>
      </p:sp>
      <p:pic>
        <p:nvPicPr>
          <p:cNvPr id="4" name="Picture 3">
            <a:extLst>
              <a:ext uri="{FF2B5EF4-FFF2-40B4-BE49-F238E27FC236}">
                <a16:creationId xmlns:a16="http://schemas.microsoft.com/office/drawing/2014/main" id="{B1BD0EB4-7535-0342-9921-42809413C7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6087" y="6065521"/>
            <a:ext cx="1359572" cy="6400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2"/>
          <p:cNvSpPr>
            <a:spLocks noGrp="1"/>
          </p:cNvSpPr>
          <p:nvPr>
            <p:ph type="title"/>
          </p:nvPr>
        </p:nvSpPr>
        <p:spPr>
          <a:xfrm>
            <a:off x="530225" y="685799"/>
            <a:ext cx="11131550" cy="6400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E16AC0-06A7-A144-B271-50B9B97DB97D}"/>
              </a:ext>
            </a:extLst>
          </p:cNvPr>
          <p:cNvSpPr>
            <a:spLocks noGrp="1"/>
          </p:cNvSpPr>
          <p:nvPr>
            <p:ph sz="quarter" idx="13"/>
          </p:nvPr>
        </p:nvSpPr>
        <p:spPr>
          <a:xfrm>
            <a:off x="701040" y="1447800"/>
            <a:ext cx="10817352" cy="3886200"/>
          </a:xfrm>
        </p:spPr>
        <p:txBody>
          <a:bodyPr/>
          <a:lstStyle>
            <a:lvl1pPr marL="301752" indent="-274320">
              <a:spcBef>
                <a:spcPts val="300"/>
              </a:spcBef>
              <a:buClr>
                <a:srgbClr val="006DB6"/>
              </a:buClr>
              <a:buFont typeface="Arial" panose="020B0604020202020204" pitchFamily="34" charset="0"/>
              <a:buChar char="•"/>
              <a:defRPr/>
            </a:lvl1pPr>
            <a:lvl2pPr marL="640080" indent="-274320">
              <a:spcBef>
                <a:spcPts val="300"/>
              </a:spcBef>
              <a:defRPr/>
            </a:lvl2pPr>
            <a:lvl3pPr marL="914400" indent="-274320">
              <a:spcBef>
                <a:spcPts val="300"/>
              </a:spcBef>
              <a:buFont typeface="Arial" panose="020B0604020202020204" pitchFamily="34" charset="0"/>
              <a:buChar char="•"/>
              <a:defRPr/>
            </a:lvl3pPr>
            <a:lvl4pPr marL="1188720" indent="-228600">
              <a:spcBef>
                <a:spcPts val="300"/>
              </a:spcBef>
              <a:defRPr/>
            </a:lvl4pPr>
            <a:lvl5pPr marL="1463040">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0" hasCustomPrompt="1"/>
          </p:nvPr>
        </p:nvSpPr>
        <p:spPr>
          <a:xfrm>
            <a:off x="701040" y="5455923"/>
            <a:ext cx="10817352" cy="259077"/>
          </a:xfrm>
        </p:spPr>
        <p:txBody>
          <a:bodyPr anchor="ctr"/>
          <a:lstStyle>
            <a:lvl1pPr marL="0" indent="0">
              <a:buNone/>
              <a:defRPr sz="1800" b="0"/>
            </a:lvl1pPr>
            <a:lvl2pPr marL="365760" indent="0">
              <a:buNone/>
              <a:defRPr/>
            </a:lvl2pPr>
            <a:lvl3pPr marL="685800" indent="0">
              <a:buNone/>
              <a:defRPr/>
            </a:lvl3pPr>
            <a:lvl4pPr marL="896112" indent="0">
              <a:buNone/>
              <a:defRPr/>
            </a:lvl4pPr>
            <a:lvl5pPr marL="1097280" indent="0">
              <a:buNone/>
              <a:defRPr/>
            </a:lvl5pPr>
          </a:lstStyle>
          <a:p>
            <a:pPr lvl="0"/>
            <a:r>
              <a:rPr lang="en-US" dirty="0"/>
              <a:t>Enter Source</a:t>
            </a:r>
          </a:p>
        </p:txBody>
      </p:sp>
      <p:sp>
        <p:nvSpPr>
          <p:cNvPr id="8" name="Slide Number Placeholder 7">
            <a:extLst>
              <a:ext uri="{FF2B5EF4-FFF2-40B4-BE49-F238E27FC236}">
                <a16:creationId xmlns:a16="http://schemas.microsoft.com/office/drawing/2014/main" id="{05D0717A-CA9C-9440-B7DE-7404B8693409}"/>
              </a:ext>
            </a:extLst>
          </p:cNvPr>
          <p:cNvSpPr>
            <a:spLocks noGrp="1"/>
          </p:cNvSpPr>
          <p:nvPr>
            <p:ph type="sldNum" sz="quarter" idx="12"/>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533400" y="659839"/>
            <a:ext cx="11125200" cy="635561"/>
          </a:xfrm>
          <a:prstGeom prst="rect">
            <a:avLst/>
          </a:prstGeom>
          <a:noFill/>
        </p:spPr>
        <p:txBody>
          <a:bodyPr vert="horz" lIns="0" tIns="0" rIns="0" bIns="0" rtlCol="0" anchor="ctr" anchorCtr="0">
            <a:noAutofit/>
          </a:bodyPr>
          <a:lstStyle/>
          <a:p>
            <a:r>
              <a:rPr lang="en-US"/>
              <a:t>Click to edit Master title style</a:t>
            </a:r>
            <a:endParaRPr lang="en-US" dirty="0"/>
          </a:p>
        </p:txBody>
      </p:sp>
      <p:sp>
        <p:nvSpPr>
          <p:cNvPr id="3" name="Text Placeholder"/>
          <p:cNvSpPr>
            <a:spLocks noGrp="1"/>
          </p:cNvSpPr>
          <p:nvPr>
            <p:ph type="body" idx="1"/>
          </p:nvPr>
        </p:nvSpPr>
        <p:spPr>
          <a:xfrm>
            <a:off x="685800" y="1444920"/>
            <a:ext cx="10979150" cy="4270079"/>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391CA10C-9E54-DC40-B1FF-00637BB02BA8}"/>
              </a:ext>
            </a:extLst>
          </p:cNvPr>
          <p:cNvSpPr>
            <a:spLocks noGrp="1"/>
          </p:cNvSpPr>
          <p:nvPr>
            <p:ph type="sldNum" sz="quarter" idx="4"/>
          </p:nvPr>
        </p:nvSpPr>
        <p:spPr>
          <a:xfrm>
            <a:off x="5638800" y="6248400"/>
            <a:ext cx="914400" cy="457200"/>
          </a:xfrm>
          <a:prstGeom prst="rect">
            <a:avLst/>
          </a:prstGeom>
        </p:spPr>
        <p:txBody>
          <a:bodyPr vert="horz" lIns="91440" tIns="45720" rIns="91440" bIns="45720" rtlCol="0" anchor="ctr"/>
          <a:lstStyle>
            <a:lvl1pPr algn="ctr">
              <a:defRPr sz="1400" b="0">
                <a:solidFill>
                  <a:srgbClr val="375173"/>
                </a:solidFill>
                <a:latin typeface="Arial" panose="020B0604020202020204" pitchFamily="34" charset="0"/>
                <a:cs typeface="Arial" panose="020B0604020202020204" pitchFamily="34" charset="0"/>
              </a:defRPr>
            </a:lvl1pPr>
          </a:lstStyle>
          <a:p>
            <a:fld id="{D0BC17C3-1FA9-4946-9401-29D239C6607F}" type="slidenum">
              <a:rPr lang="en-US" smtClean="0"/>
              <a:pPr/>
              <a:t>‹#›</a:t>
            </a:fld>
            <a:endParaRPr lang="en-US" dirty="0"/>
          </a:p>
        </p:txBody>
      </p:sp>
      <p:sp>
        <p:nvSpPr>
          <p:cNvPr id="6" name="Footer Placeholder 5">
            <a:extLst>
              <a:ext uri="{FF2B5EF4-FFF2-40B4-BE49-F238E27FC236}">
                <a16:creationId xmlns:a16="http://schemas.microsoft.com/office/drawing/2014/main" id="{5A9E9359-0594-4549-96D0-1EFB0358AB5A}"/>
              </a:ext>
            </a:extLst>
          </p:cNvPr>
          <p:cNvSpPr>
            <a:spLocks noGrp="1"/>
          </p:cNvSpPr>
          <p:nvPr>
            <p:ph type="ftr" sz="quarter" idx="3"/>
          </p:nvPr>
        </p:nvSpPr>
        <p:spPr>
          <a:xfrm>
            <a:off x="1676400" y="6248400"/>
            <a:ext cx="2743200" cy="4730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9" name="Picture 8">
            <a:extLst>
              <a:ext uri="{FF2B5EF4-FFF2-40B4-BE49-F238E27FC236}">
                <a16:creationId xmlns:a16="http://schemas.microsoft.com/office/drawing/2014/main" id="{5F6A7566-F409-AF40-B676-C7B3DF8F546E}"/>
              </a:ext>
            </a:extLst>
          </p:cNvPr>
          <p:cNvPicPr>
            <a:picLocks/>
          </p:cNvPicPr>
          <p:nvPr userDrawn="1"/>
        </p:nvPicPr>
        <p:blipFill>
          <a:blip r:embed="rId26">
            <a:extLst>
              <a:ext uri="{28A0092B-C50C-407E-A947-70E740481C1C}">
                <a14:useLocalDpi xmlns:a14="http://schemas.microsoft.com/office/drawing/2010/main" val="0"/>
              </a:ext>
            </a:extLst>
          </a:blip>
          <a:stretch>
            <a:fillRect/>
          </a:stretch>
        </p:blipFill>
        <p:spPr>
          <a:xfrm>
            <a:off x="3048" y="0"/>
            <a:ext cx="12188952" cy="548640"/>
          </a:xfrm>
          <a:prstGeom prst="rect">
            <a:avLst/>
          </a:prstGeom>
        </p:spPr>
      </p:pic>
      <p:pic>
        <p:nvPicPr>
          <p:cNvPr id="4" name="Picture 3">
            <a:extLst>
              <a:ext uri="{FF2B5EF4-FFF2-40B4-BE49-F238E27FC236}">
                <a16:creationId xmlns:a16="http://schemas.microsoft.com/office/drawing/2014/main" id="{D32A7E66-D59C-0741-8B03-3591214E455B}"/>
              </a:ext>
            </a:extLst>
          </p:cNvPr>
          <p:cNvPicPr>
            <a:picLocks noChangeAspect="1"/>
          </p:cNvPicPr>
          <p:nvPr userDrawn="1"/>
        </p:nvPicPr>
        <p:blipFill>
          <a:blip r:embed="rId27"/>
          <a:stretch>
            <a:fillRect/>
          </a:stretch>
        </p:blipFill>
        <p:spPr>
          <a:xfrm>
            <a:off x="10287000" y="6065520"/>
            <a:ext cx="1371600" cy="6400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 id="2147483676" r:id="rId4"/>
    <p:sldLayoutId id="2147483700" r:id="rId5"/>
    <p:sldLayoutId id="2147483691" r:id="rId6"/>
    <p:sldLayoutId id="2147483678" r:id="rId7"/>
    <p:sldLayoutId id="2147483663" r:id="rId8"/>
    <p:sldLayoutId id="2147483662" r:id="rId9"/>
    <p:sldLayoutId id="2147483695" r:id="rId10"/>
    <p:sldLayoutId id="2147483697" r:id="rId11"/>
    <p:sldLayoutId id="2147483694" r:id="rId12"/>
    <p:sldLayoutId id="2147483696" r:id="rId13"/>
    <p:sldLayoutId id="2147483685" r:id="rId14"/>
    <p:sldLayoutId id="2147483686" r:id="rId15"/>
    <p:sldLayoutId id="2147483672" r:id="rId16"/>
    <p:sldLayoutId id="2147483702" r:id="rId17"/>
    <p:sldLayoutId id="2147483703" r:id="rId18"/>
    <p:sldLayoutId id="2147483704" r:id="rId19"/>
    <p:sldLayoutId id="2147483687" r:id="rId20"/>
    <p:sldLayoutId id="2147483698" r:id="rId21"/>
    <p:sldLayoutId id="2147483699" r:id="rId22"/>
    <p:sldLayoutId id="2147483701" r:id="rId23"/>
    <p:sldLayoutId id="2147483705" r:id="rId24"/>
  </p:sldLayoutIdLst>
  <p:hf hdr="0" ftr="0" dt="0"/>
  <p:txStyles>
    <p:titleStyle>
      <a:lvl1pPr marL="0" indent="0" algn="ctr" defTabSz="914400" rtl="0" eaLnBrk="1" latinLnBrk="0" hangingPunct="1">
        <a:spcBef>
          <a:spcPts val="0"/>
        </a:spcBef>
        <a:buNone/>
        <a:tabLst>
          <a:tab pos="9821863" algn="l"/>
        </a:tabLst>
        <a:defRPr sz="3600" kern="1200">
          <a:solidFill>
            <a:schemeClr val="tx1">
              <a:lumMod val="85000"/>
              <a:lumOff val="15000"/>
            </a:schemeClr>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1752" indent="-274320" algn="l" defTabSz="914400" rtl="0" eaLnBrk="1" latinLnBrk="0" hangingPunct="1">
        <a:spcBef>
          <a:spcPts val="600"/>
        </a:spcBef>
        <a:spcAft>
          <a:spcPts val="600"/>
        </a:spcAft>
        <a:buClr>
          <a:srgbClr val="006DB6"/>
        </a:buClr>
        <a:buSzPct val="100000"/>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40080" indent="-274320" algn="l" defTabSz="914400" rtl="0" eaLnBrk="1" latinLnBrk="0" hangingPunct="1">
        <a:spcBef>
          <a:spcPts val="300"/>
        </a:spcBef>
        <a:spcAft>
          <a:spcPts val="600"/>
        </a:spcAft>
        <a:buClr>
          <a:srgbClr val="006DB6"/>
        </a:buClr>
        <a:buSzPct val="100000"/>
        <a:buFont typeface="Wingdings" pitchFamily="2" charset="2"/>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274320" algn="l" defTabSz="914400" rtl="0" eaLnBrk="1" latinLnBrk="0" hangingPunct="1">
        <a:spcBef>
          <a:spcPts val="300"/>
        </a:spcBef>
        <a:spcAft>
          <a:spcPts val="600"/>
        </a:spcAft>
        <a:buClr>
          <a:srgbClr val="006DB6"/>
        </a:buClr>
        <a:buSzPct val="100000"/>
        <a:buFont typeface="Arial" panose="020B0604020202020204" pitchFamily="34" charset="0"/>
        <a:buChar char="•"/>
        <a:defRPr sz="22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88720" indent="-228600" algn="l" defTabSz="914400" rtl="0" eaLnBrk="1" latinLnBrk="0" hangingPunct="1">
        <a:spcBef>
          <a:spcPts val="300"/>
        </a:spcBef>
        <a:spcAft>
          <a:spcPts val="600"/>
        </a:spcAft>
        <a:buClr>
          <a:srgbClr val="006DB6"/>
        </a:buClr>
        <a:buSzPct val="100000"/>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463040" indent="-228600" algn="l" defTabSz="914400" rtl="0" eaLnBrk="1" latinLnBrk="0" hangingPunct="1">
        <a:spcBef>
          <a:spcPts val="300"/>
        </a:spcBef>
        <a:spcAft>
          <a:spcPts val="600"/>
        </a:spcAft>
        <a:buClr>
          <a:srgbClr val="006DB6"/>
        </a:buClr>
        <a:buSzPct val="100000"/>
        <a:buFont typeface="Arial" panose="020B0604020202020204" pitchFamily="34" charset="0"/>
        <a:buChar char="•"/>
        <a:defRPr sz="1800" kern="1200" baseline="0">
          <a:solidFill>
            <a:schemeClr val="tx1">
              <a:lumMod val="85000"/>
              <a:lumOff val="15000"/>
            </a:schemeClr>
          </a:solidFill>
          <a:latin typeface="Arial" panose="020B0604020202020204" pitchFamily="34" charset="0"/>
          <a:ea typeface="+mn-ea"/>
          <a:cs typeface="Arial" panose="020B0604020202020204"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48" userDrawn="1">
          <p15:clr>
            <a:srgbClr val="F26B43"/>
          </p15:clr>
        </p15:guide>
        <p15:guide id="4" pos="432" userDrawn="1">
          <p15:clr>
            <a:srgbClr val="F26B43"/>
          </p15:clr>
        </p15:guide>
        <p15:guide id="5" orient="horz" pos="3600" userDrawn="1">
          <p15:clr>
            <a:srgbClr val="F26B43"/>
          </p15:clr>
        </p15:guide>
        <p15:guide id="6" pos="336" userDrawn="1">
          <p15:clr>
            <a:srgbClr val="F26B43"/>
          </p15:clr>
        </p15:guide>
        <p15:guide id="7" pos="7348" userDrawn="1">
          <p15:clr>
            <a:srgbClr val="F26B43"/>
          </p15:clr>
        </p15:guide>
        <p15:guide id="8" orient="horz" pos="912" userDrawn="1">
          <p15:clr>
            <a:srgbClr val="F26B43"/>
          </p15:clr>
        </p15:guide>
        <p15:guide id="9"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com/playlist?list=PLagiviFhnZbAoD6MPcb6PDVeJPmRIcxGN"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nirn.fpg.unc.edu/resources/tips-remote-administration-capacity-assessments"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District Beginning of Year Data Review</a:t>
            </a:r>
          </a:p>
        </p:txBody>
      </p:sp>
      <p:sp>
        <p:nvSpPr>
          <p:cNvPr id="5" name="Subtitle 4"/>
          <p:cNvSpPr>
            <a:spLocks noGrp="1"/>
          </p:cNvSpPr>
          <p:nvPr>
            <p:ph type="subTitle" idx="1"/>
          </p:nvPr>
        </p:nvSpPr>
        <p:spPr/>
        <p:txBody>
          <a:bodyPr/>
          <a:lstStyle/>
          <a:p>
            <a:r>
              <a:rPr lang="en-US" dirty="0"/>
              <a:t>For Districts in Year 3 of Partnership and Beyond</a:t>
            </a:r>
          </a:p>
        </p:txBody>
      </p:sp>
      <p:sp>
        <p:nvSpPr>
          <p:cNvPr id="7" name="Text Placeholder 6"/>
          <p:cNvSpPr>
            <a:spLocks noGrp="1"/>
          </p:cNvSpPr>
          <p:nvPr>
            <p:ph type="body" sz="quarter" idx="14"/>
          </p:nvPr>
        </p:nvSpPr>
        <p:spPr/>
        <p:txBody>
          <a:bodyPr/>
          <a:lstStyle/>
          <a:p>
            <a:endParaRPr lang="en-US" dirty="0"/>
          </a:p>
        </p:txBody>
      </p:sp>
      <p:sp>
        <p:nvSpPr>
          <p:cNvPr id="6" name="Text Placeholder 5"/>
          <p:cNvSpPr>
            <a:spLocks noGrp="1"/>
          </p:cNvSpPr>
          <p:nvPr>
            <p:ph type="body" sz="quarter" idx="13"/>
          </p:nvPr>
        </p:nvSpPr>
        <p:spPr/>
        <p:txBody>
          <a:bodyPr/>
          <a:lstStyle/>
          <a:p>
            <a:r>
              <a:rPr lang="en-US" dirty="0"/>
              <a:t>Summer/Fall 2021</a:t>
            </a:r>
          </a:p>
        </p:txBody>
      </p:sp>
      <p:sp>
        <p:nvSpPr>
          <p:cNvPr id="8" name="Text Placeholder 7"/>
          <p:cNvSpPr>
            <a:spLocks noGrp="1"/>
          </p:cNvSpPr>
          <p:nvPr>
            <p:ph type="body" sz="quarter" idx="4294967295"/>
          </p:nvPr>
        </p:nvSpPr>
        <p:spPr>
          <a:xfrm>
            <a:off x="5105400" y="6248400"/>
            <a:ext cx="1981200" cy="457200"/>
          </a:xfrm>
        </p:spPr>
        <p:txBody>
          <a:bodyPr/>
          <a:lstStyle/>
          <a:p>
            <a:pPr marL="27432" indent="0">
              <a:buNone/>
            </a:pPr>
            <a:r>
              <a:rPr lang="en-US" sz="2400" dirty="0">
                <a:solidFill>
                  <a:srgbClr val="375173"/>
                </a:solidFill>
              </a:rPr>
              <a:t>mimtsstac.org</a:t>
            </a:r>
          </a:p>
        </p:txBody>
      </p:sp>
      <p:pic>
        <p:nvPicPr>
          <p:cNvPr id="3" name="Picture 2" descr="Michigan Department of Education logo.">
            <a:extLst>
              <a:ext uri="{FF2B5EF4-FFF2-40B4-BE49-F238E27FC236}">
                <a16:creationId xmlns:a16="http://schemas.microsoft.com/office/drawing/2014/main" id="{A4595460-95D3-D64A-B690-11E6373CF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1405" y="5252860"/>
            <a:ext cx="2144795" cy="822960"/>
          </a:xfrm>
          <a:prstGeom prst="rect">
            <a:avLst/>
          </a:prstGeom>
        </p:spPr>
      </p:pic>
      <p:pic>
        <p:nvPicPr>
          <p:cNvPr id="10" name="Picture 9" descr="Michigan's MTSS Technical Assistance Center logo.">
            <a:extLst>
              <a:ext uri="{FF2B5EF4-FFF2-40B4-BE49-F238E27FC236}">
                <a16:creationId xmlns:a16="http://schemas.microsoft.com/office/drawing/2014/main" id="{5174BDAE-4264-3E42-BC1D-36334D056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6427" y="210680"/>
            <a:ext cx="2719147" cy="1280160"/>
          </a:xfrm>
          <a:prstGeom prst="rect">
            <a:avLst/>
          </a:prstGeom>
        </p:spPr>
      </p:pic>
    </p:spTree>
    <p:extLst>
      <p:ext uri="{BB962C8B-B14F-4D97-AF65-F5344CB8AC3E}">
        <p14:creationId xmlns:p14="http://schemas.microsoft.com/office/powerpoint/2010/main" val="80968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0FA1-B942-914B-8E74-B52CAC785D5C}"/>
              </a:ext>
            </a:extLst>
          </p:cNvPr>
          <p:cNvSpPr>
            <a:spLocks noGrp="1"/>
          </p:cNvSpPr>
          <p:nvPr>
            <p:ph type="title"/>
          </p:nvPr>
        </p:nvSpPr>
        <p:spPr/>
        <p:txBody>
          <a:bodyPr/>
          <a:lstStyle/>
          <a:p>
            <a:r>
              <a:rPr lang="en-US" dirty="0"/>
              <a:t>1.0 Review of the Process</a:t>
            </a:r>
          </a:p>
        </p:txBody>
      </p:sp>
      <p:sp>
        <p:nvSpPr>
          <p:cNvPr id="7" name="Text Placeholder 6">
            <a:extLst>
              <a:ext uri="{FF2B5EF4-FFF2-40B4-BE49-F238E27FC236}">
                <a16:creationId xmlns:a16="http://schemas.microsoft.com/office/drawing/2014/main" id="{ED979D43-EBD6-2641-9A3E-70D4DC75B2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4DE28C-59B4-184B-B685-771E1FF2B403}"/>
              </a:ext>
            </a:extLst>
          </p:cNvPr>
          <p:cNvSpPr>
            <a:spLocks noGrp="1"/>
          </p:cNvSpPr>
          <p:nvPr>
            <p:ph type="sldNum" sz="quarter" idx="10"/>
          </p:nvPr>
        </p:nvSpPr>
        <p:spPr/>
        <p:txBody>
          <a:bodyPr/>
          <a:lstStyle/>
          <a:p>
            <a:fld id="{D157684C-E34C-AF4E-86DB-84FA13603DA9}" type="slidenum">
              <a:rPr lang="en-US" smtClean="0"/>
              <a:pPr/>
              <a:t>10</a:t>
            </a:fld>
            <a:endParaRPr lang="en-US" dirty="0"/>
          </a:p>
        </p:txBody>
      </p:sp>
    </p:spTree>
    <p:extLst>
      <p:ext uri="{BB962C8B-B14F-4D97-AF65-F5344CB8AC3E}">
        <p14:creationId xmlns:p14="http://schemas.microsoft.com/office/powerpoint/2010/main" val="410742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5D6F-BFC7-294B-82F5-6F046C24093C}"/>
              </a:ext>
            </a:extLst>
          </p:cNvPr>
          <p:cNvSpPr>
            <a:spLocks noGrp="1"/>
          </p:cNvSpPr>
          <p:nvPr>
            <p:ph type="title"/>
          </p:nvPr>
        </p:nvSpPr>
        <p:spPr/>
        <p:txBody>
          <a:bodyPr/>
          <a:lstStyle/>
          <a:p>
            <a:r>
              <a:rPr lang="en-US" dirty="0">
                <a:solidFill>
                  <a:schemeClr val="accent4"/>
                </a:solidFill>
              </a:rPr>
              <a:t>Note to Coordinator and IS</a:t>
            </a:r>
          </a:p>
        </p:txBody>
      </p:sp>
      <p:sp>
        <p:nvSpPr>
          <p:cNvPr id="3" name="Content Placeholder 2">
            <a:extLst>
              <a:ext uri="{FF2B5EF4-FFF2-40B4-BE49-F238E27FC236}">
                <a16:creationId xmlns:a16="http://schemas.microsoft.com/office/drawing/2014/main" id="{19A87E38-80BE-6844-B8FE-250984E6D1EC}"/>
              </a:ext>
            </a:extLst>
          </p:cNvPr>
          <p:cNvSpPr>
            <a:spLocks noGrp="1"/>
          </p:cNvSpPr>
          <p:nvPr>
            <p:ph sz="quarter" idx="13"/>
          </p:nvPr>
        </p:nvSpPr>
        <p:spPr/>
        <p:txBody>
          <a:bodyPr/>
          <a:lstStyle/>
          <a:p>
            <a:r>
              <a:rPr lang="en-US" dirty="0">
                <a:solidFill>
                  <a:schemeClr val="accent4"/>
                </a:solidFill>
              </a:rPr>
              <a:t>Review the slides and trainer notes in this module and decide which slides would be the most helpful to review with your DIT or if you would prefer to have the DIT watch one or more of the </a:t>
            </a:r>
            <a:r>
              <a:rPr lang="en-US" dirty="0">
                <a:solidFill>
                  <a:schemeClr val="accent4"/>
                </a:solidFill>
                <a:hlinkClick r:id="rId3"/>
              </a:rPr>
              <a:t>Data Review Readiness Videos</a:t>
            </a:r>
            <a:r>
              <a:rPr lang="en-US" dirty="0">
                <a:solidFill>
                  <a:schemeClr val="accent4"/>
                </a:solidFill>
              </a:rPr>
              <a:t> on the TA Center’s You Tube Channel.</a:t>
            </a:r>
          </a:p>
          <a:p>
            <a:pPr lvl="1"/>
            <a:r>
              <a:rPr lang="en-US" dirty="0">
                <a:solidFill>
                  <a:schemeClr val="accent4"/>
                </a:solidFill>
              </a:rPr>
              <a:t>Slides 14-19 go w/ the Data Review and Alignment w/ MICIP video</a:t>
            </a:r>
          </a:p>
          <a:p>
            <a:pPr lvl="1"/>
            <a:r>
              <a:rPr lang="en-US" dirty="0">
                <a:solidFill>
                  <a:schemeClr val="accent4"/>
                </a:solidFill>
              </a:rPr>
              <a:t>Slides 20-22 go w/ the Distinctions Between School and District Data Review video</a:t>
            </a:r>
          </a:p>
          <a:p>
            <a:pPr lvl="1"/>
            <a:r>
              <a:rPr lang="en-US" dirty="0">
                <a:solidFill>
                  <a:schemeClr val="accent4"/>
                </a:solidFill>
              </a:rPr>
              <a:t>Slides 23-28 go with the School and District Data Review Products video</a:t>
            </a:r>
          </a:p>
          <a:p>
            <a:r>
              <a:rPr lang="en-US" dirty="0">
                <a:solidFill>
                  <a:schemeClr val="accent4"/>
                </a:solidFill>
              </a:rPr>
              <a:t>Decide how and when this review will occur (e.g., send slides or video link in advance for the team to review, take 10 minutes at the start of your session with the DIT to talk through a few of the slides together, break into partners to discuss the slides).</a:t>
            </a:r>
          </a:p>
          <a:p>
            <a:endParaRPr lang="en-US" dirty="0"/>
          </a:p>
        </p:txBody>
      </p:sp>
      <p:sp>
        <p:nvSpPr>
          <p:cNvPr id="5" name="Slide Number Placeholder 4">
            <a:extLst>
              <a:ext uri="{FF2B5EF4-FFF2-40B4-BE49-F238E27FC236}">
                <a16:creationId xmlns:a16="http://schemas.microsoft.com/office/drawing/2014/main" id="{2A733F30-AAB1-6D40-8038-0BF2E6D73289}"/>
              </a:ext>
            </a:extLst>
          </p:cNvPr>
          <p:cNvSpPr>
            <a:spLocks noGrp="1"/>
          </p:cNvSpPr>
          <p:nvPr>
            <p:ph type="sldNum" sz="quarter" idx="12"/>
          </p:nvPr>
        </p:nvSpPr>
        <p:spPr/>
        <p:txBody>
          <a:bodyPr/>
          <a:lstStyle/>
          <a:p>
            <a:fld id="{D157684C-E34C-AF4E-86DB-84FA13603DA9}" type="slidenum">
              <a:rPr lang="en-US" smtClean="0"/>
              <a:pPr/>
              <a:t>11</a:t>
            </a:fld>
            <a:endParaRPr lang="en-US" dirty="0"/>
          </a:p>
        </p:txBody>
      </p:sp>
    </p:spTree>
    <p:extLst>
      <p:ext uri="{BB962C8B-B14F-4D97-AF65-F5344CB8AC3E}">
        <p14:creationId xmlns:p14="http://schemas.microsoft.com/office/powerpoint/2010/main" val="2698218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F8A0-25CE-D049-A8CD-91D7DDCE3EC4}"/>
              </a:ext>
            </a:extLst>
          </p:cNvPr>
          <p:cNvSpPr>
            <a:spLocks noGrp="1"/>
          </p:cNvSpPr>
          <p:nvPr>
            <p:ph type="title"/>
          </p:nvPr>
        </p:nvSpPr>
        <p:spPr/>
        <p:txBody>
          <a:bodyPr/>
          <a:lstStyle/>
          <a:p>
            <a:r>
              <a:rPr lang="en-US" dirty="0"/>
              <a:t>Who are we and why are we here?</a:t>
            </a:r>
          </a:p>
        </p:txBody>
      </p:sp>
      <p:sp>
        <p:nvSpPr>
          <p:cNvPr id="3" name="Content Placeholder 2">
            <a:extLst>
              <a:ext uri="{FF2B5EF4-FFF2-40B4-BE49-F238E27FC236}">
                <a16:creationId xmlns:a16="http://schemas.microsoft.com/office/drawing/2014/main" id="{0A106EF0-DA4D-AB40-AACF-3DC1C15E345C}"/>
              </a:ext>
            </a:extLst>
          </p:cNvPr>
          <p:cNvSpPr>
            <a:spLocks noGrp="1"/>
          </p:cNvSpPr>
          <p:nvPr>
            <p:ph sz="quarter" idx="13"/>
          </p:nvPr>
        </p:nvSpPr>
        <p:spPr/>
        <p:txBody>
          <a:bodyPr/>
          <a:lstStyle/>
          <a:p>
            <a:pPr marL="68580" indent="0">
              <a:buNone/>
            </a:pPr>
            <a:r>
              <a:rPr lang="en-US" dirty="0"/>
              <a:t>District Implementation Team meets to focus on the following: </a:t>
            </a:r>
          </a:p>
          <a:p>
            <a:pPr lvl="1"/>
            <a:r>
              <a:rPr lang="en-US" dirty="0"/>
              <a:t>Build and maintain an implementation infrastructure to support district staff in their use of Effective Innovations (EIs) </a:t>
            </a:r>
          </a:p>
          <a:p>
            <a:pPr lvl="1"/>
            <a:r>
              <a:rPr lang="en-US" dirty="0"/>
              <a:t>Engage in data analysis and problem-solving </a:t>
            </a:r>
          </a:p>
          <a:p>
            <a:pPr lvl="1"/>
            <a:r>
              <a:rPr lang="en-US" dirty="0"/>
              <a:t>Create action plans based on data and needs generated following team meetings </a:t>
            </a:r>
          </a:p>
          <a:p>
            <a:pPr lvl="1"/>
            <a:r>
              <a:rPr lang="en-US" dirty="0"/>
              <a:t>Ensure communication amongst different groups/teams</a:t>
            </a:r>
            <a:endParaRPr lang="en-US" dirty="0">
              <a:solidFill>
                <a:srgbClr val="FF0000"/>
              </a:solidFill>
            </a:endParaRPr>
          </a:p>
          <a:p>
            <a:pPr marL="27432" indent="0">
              <a:buNone/>
            </a:pPr>
            <a:endParaRPr lang="en-US" dirty="0"/>
          </a:p>
        </p:txBody>
      </p:sp>
      <p:sp>
        <p:nvSpPr>
          <p:cNvPr id="4" name="Text Placeholder 3">
            <a:extLst>
              <a:ext uri="{FF2B5EF4-FFF2-40B4-BE49-F238E27FC236}">
                <a16:creationId xmlns:a16="http://schemas.microsoft.com/office/drawing/2014/main" id="{6A8AF805-2304-8941-8635-CABF5DF93FE6}"/>
              </a:ext>
            </a:extLst>
          </p:cNvPr>
          <p:cNvSpPr>
            <a:spLocks noGrp="1"/>
          </p:cNvSpPr>
          <p:nvPr>
            <p:ph type="body" sz="quarter" idx="10"/>
          </p:nvPr>
        </p:nvSpPr>
        <p:spPr/>
        <p:txBody>
          <a:bodyPr/>
          <a:lstStyle/>
          <a:p>
            <a:r>
              <a:rPr lang="en-US" dirty="0"/>
              <a:t>From DIT Start-Up Packet</a:t>
            </a:r>
          </a:p>
        </p:txBody>
      </p:sp>
      <p:sp>
        <p:nvSpPr>
          <p:cNvPr id="5" name="Slide Number Placeholder 4">
            <a:extLst>
              <a:ext uri="{FF2B5EF4-FFF2-40B4-BE49-F238E27FC236}">
                <a16:creationId xmlns:a16="http://schemas.microsoft.com/office/drawing/2014/main" id="{42BAEB0F-4847-FD4A-BE8D-DAEE29066A92}"/>
              </a:ext>
            </a:extLst>
          </p:cNvPr>
          <p:cNvSpPr>
            <a:spLocks noGrp="1"/>
          </p:cNvSpPr>
          <p:nvPr>
            <p:ph type="sldNum" sz="quarter" idx="12"/>
          </p:nvPr>
        </p:nvSpPr>
        <p:spPr/>
        <p:txBody>
          <a:bodyPr/>
          <a:lstStyle/>
          <a:p>
            <a:fld id="{D157684C-E34C-AF4E-86DB-84FA13603DA9}" type="slidenum">
              <a:rPr lang="en-US" smtClean="0"/>
              <a:pPr/>
              <a:t>12</a:t>
            </a:fld>
            <a:endParaRPr lang="en-US" dirty="0"/>
          </a:p>
        </p:txBody>
      </p:sp>
    </p:spTree>
    <p:extLst>
      <p:ext uri="{BB962C8B-B14F-4D97-AF65-F5344CB8AC3E}">
        <p14:creationId xmlns:p14="http://schemas.microsoft.com/office/powerpoint/2010/main" val="1995092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A5E1-76AF-BC4D-BAD9-52312BFC701B}"/>
              </a:ext>
            </a:extLst>
          </p:cNvPr>
          <p:cNvSpPr>
            <a:spLocks noGrp="1"/>
          </p:cNvSpPr>
          <p:nvPr>
            <p:ph type="title"/>
          </p:nvPr>
        </p:nvSpPr>
        <p:spPr/>
        <p:txBody>
          <a:bodyPr/>
          <a:lstStyle/>
          <a:p>
            <a:r>
              <a:rPr lang="en-US" dirty="0"/>
              <a:t>Why Engage in Data Review? </a:t>
            </a:r>
          </a:p>
        </p:txBody>
      </p:sp>
      <p:sp>
        <p:nvSpPr>
          <p:cNvPr id="3" name="Content Placeholder 2">
            <a:extLst>
              <a:ext uri="{FF2B5EF4-FFF2-40B4-BE49-F238E27FC236}">
                <a16:creationId xmlns:a16="http://schemas.microsoft.com/office/drawing/2014/main" id="{8CAFF271-3A5E-4C45-BA5C-53DD5207FCF3}"/>
              </a:ext>
            </a:extLst>
          </p:cNvPr>
          <p:cNvSpPr>
            <a:spLocks noGrp="1"/>
          </p:cNvSpPr>
          <p:nvPr>
            <p:ph sz="quarter" idx="13"/>
          </p:nvPr>
        </p:nvSpPr>
        <p:spPr/>
        <p:txBody>
          <a:bodyPr/>
          <a:lstStyle/>
          <a:p>
            <a:r>
              <a:rPr lang="en-US" dirty="0"/>
              <a:t>A cornerstone of implementing an integrated behavior and reading multi-tiered system of support (MTSS) framework is engaging in continuous improvement through a data-based decision making process </a:t>
            </a:r>
          </a:p>
          <a:p>
            <a:r>
              <a:rPr lang="en-US" dirty="0"/>
              <a:t>District-level data review provides the platform for DITs to engage in this process multiple times per year with the goal of improving fidelity of implementation and student outcomes</a:t>
            </a:r>
          </a:p>
          <a:p>
            <a:r>
              <a:rPr lang="en-US" dirty="0"/>
              <a:t>Aligns with the MTSS essential component of Continuous Data-Based Decision Making from MDE’s MTSS Practice Profile</a:t>
            </a:r>
          </a:p>
          <a:p>
            <a:endParaRPr lang="en-US" dirty="0"/>
          </a:p>
        </p:txBody>
      </p:sp>
      <p:sp>
        <p:nvSpPr>
          <p:cNvPr id="4" name="Text Placeholder 3">
            <a:extLst>
              <a:ext uri="{FF2B5EF4-FFF2-40B4-BE49-F238E27FC236}">
                <a16:creationId xmlns:a16="http://schemas.microsoft.com/office/drawing/2014/main" id="{88E7D8DB-2E2F-0440-9BED-B3FBAAACF655}"/>
              </a:ext>
            </a:extLst>
          </p:cNvPr>
          <p:cNvSpPr>
            <a:spLocks noGrp="1"/>
          </p:cNvSpPr>
          <p:nvPr>
            <p:ph type="body"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F20A5F4E-2AB7-1B46-AF71-21C6DCDB11C0}"/>
              </a:ext>
            </a:extLst>
          </p:cNvPr>
          <p:cNvSpPr>
            <a:spLocks noGrp="1"/>
          </p:cNvSpPr>
          <p:nvPr>
            <p:ph type="sldNum" sz="quarter" idx="12"/>
          </p:nvPr>
        </p:nvSpPr>
        <p:spPr/>
        <p:txBody>
          <a:bodyPr/>
          <a:lstStyle/>
          <a:p>
            <a:fld id="{D157684C-E34C-AF4E-86DB-84FA13603DA9}" type="slidenum">
              <a:rPr lang="en-US" smtClean="0"/>
              <a:pPr/>
              <a:t>13</a:t>
            </a:fld>
            <a:endParaRPr lang="en-US" dirty="0"/>
          </a:p>
        </p:txBody>
      </p:sp>
    </p:spTree>
    <p:extLst>
      <p:ext uri="{BB962C8B-B14F-4D97-AF65-F5344CB8AC3E}">
        <p14:creationId xmlns:p14="http://schemas.microsoft.com/office/powerpoint/2010/main" val="252846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E6185B-583E-D442-8311-ACF4F81C68D8}"/>
              </a:ext>
            </a:extLst>
          </p:cNvPr>
          <p:cNvSpPr>
            <a:spLocks noGrp="1"/>
          </p:cNvSpPr>
          <p:nvPr>
            <p:ph type="title"/>
          </p:nvPr>
        </p:nvSpPr>
        <p:spPr/>
        <p:txBody>
          <a:bodyPr/>
          <a:lstStyle/>
          <a:p>
            <a:r>
              <a:rPr lang="en-US" dirty="0"/>
              <a:t>A Closer Look at DCA Item #16</a:t>
            </a:r>
          </a:p>
        </p:txBody>
      </p:sp>
      <p:sp>
        <p:nvSpPr>
          <p:cNvPr id="7" name="Content Placeholder 6">
            <a:extLst>
              <a:ext uri="{FF2B5EF4-FFF2-40B4-BE49-F238E27FC236}">
                <a16:creationId xmlns:a16="http://schemas.microsoft.com/office/drawing/2014/main" id="{D792A15F-74C3-ED4C-BAC3-66E92398DE21}"/>
              </a:ext>
            </a:extLst>
          </p:cNvPr>
          <p:cNvSpPr>
            <a:spLocks noGrp="1"/>
          </p:cNvSpPr>
          <p:nvPr>
            <p:ph sz="quarter" idx="13"/>
          </p:nvPr>
        </p:nvSpPr>
        <p:spPr/>
        <p:txBody>
          <a:bodyPr/>
          <a:lstStyle/>
          <a:p>
            <a:pPr marL="27432" indent="0" algn="ctr">
              <a:lnSpc>
                <a:spcPct val="300000"/>
              </a:lnSpc>
              <a:buNone/>
            </a:pPr>
            <a:r>
              <a:rPr lang="en-US" sz="3200" dirty="0"/>
              <a:t>DIT has a </a:t>
            </a:r>
            <a:r>
              <a:rPr lang="en-US" sz="3200" b="1" dirty="0">
                <a:solidFill>
                  <a:srgbClr val="006DB6"/>
                </a:solidFill>
              </a:rPr>
              <a:t>process</a:t>
            </a:r>
            <a:r>
              <a:rPr lang="en-US" sz="3200" dirty="0"/>
              <a:t> for using data for making decisions</a:t>
            </a:r>
          </a:p>
          <a:p>
            <a:pPr marL="27432" indent="0">
              <a:buNone/>
            </a:pPr>
            <a:endParaRPr lang="en-US" dirty="0"/>
          </a:p>
        </p:txBody>
      </p:sp>
      <p:sp>
        <p:nvSpPr>
          <p:cNvPr id="6" name="Text Placeholder 5">
            <a:extLst>
              <a:ext uri="{FF2B5EF4-FFF2-40B4-BE49-F238E27FC236}">
                <a16:creationId xmlns:a16="http://schemas.microsoft.com/office/drawing/2014/main" id="{51D12163-742C-EA4B-ADA3-838C13F95D96}"/>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1C8F3ADB-CDEA-B647-ABFA-B8FCA796CC6D}"/>
              </a:ext>
            </a:extLst>
          </p:cNvPr>
          <p:cNvSpPr>
            <a:spLocks noGrp="1"/>
          </p:cNvSpPr>
          <p:nvPr>
            <p:ph type="sldNum" sz="quarter" idx="12"/>
          </p:nvPr>
        </p:nvSpPr>
        <p:spPr/>
        <p:txBody>
          <a:bodyPr/>
          <a:lstStyle/>
          <a:p>
            <a:fld id="{D157684C-E34C-AF4E-86DB-84FA13603DA9}" type="slidenum">
              <a:rPr lang="en-US" smtClean="0"/>
              <a:pPr/>
              <a:t>14</a:t>
            </a:fld>
            <a:endParaRPr lang="en-US" dirty="0"/>
          </a:p>
        </p:txBody>
      </p:sp>
    </p:spTree>
    <p:extLst>
      <p:ext uri="{BB962C8B-B14F-4D97-AF65-F5344CB8AC3E}">
        <p14:creationId xmlns:p14="http://schemas.microsoft.com/office/powerpoint/2010/main" val="28460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305151-52F9-664B-BD3B-477DCE10CEF5}"/>
              </a:ext>
            </a:extLst>
          </p:cNvPr>
          <p:cNvSpPr>
            <a:spLocks noGrp="1"/>
          </p:cNvSpPr>
          <p:nvPr>
            <p:ph type="title"/>
          </p:nvPr>
        </p:nvSpPr>
        <p:spPr/>
        <p:txBody>
          <a:bodyPr/>
          <a:lstStyle/>
          <a:p>
            <a:r>
              <a:rPr lang="en-US" dirty="0"/>
              <a:t>Our Process, Then and Now</a:t>
            </a:r>
          </a:p>
        </p:txBody>
      </p:sp>
      <p:pic>
        <p:nvPicPr>
          <p:cNvPr id="11" name="Content Placeholder 10" descr="Four step, cyclical problem solving process resulting in improved student outcomes. ">
            <a:extLst>
              <a:ext uri="{FF2B5EF4-FFF2-40B4-BE49-F238E27FC236}">
                <a16:creationId xmlns:a16="http://schemas.microsoft.com/office/drawing/2014/main" id="{6ED71333-6380-E543-ABF7-CE25CDAFBB02}"/>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250319" y="1447800"/>
            <a:ext cx="4016049" cy="3886200"/>
          </a:xfrm>
        </p:spPr>
      </p:pic>
      <p:pic>
        <p:nvPicPr>
          <p:cNvPr id="13" name="Content Placeholder 12" descr="Five component, cyclical continuous improvement process focused on whole child, whole school and whole community">
            <a:extLst>
              <a:ext uri="{FF2B5EF4-FFF2-40B4-BE49-F238E27FC236}">
                <a16:creationId xmlns:a16="http://schemas.microsoft.com/office/drawing/2014/main" id="{C020EBE8-D5D9-3C4D-8700-5287563615E3}"/>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7002462" y="1447800"/>
            <a:ext cx="3886200" cy="3886200"/>
          </a:xfrm>
        </p:spPr>
      </p:pic>
      <p:sp>
        <p:nvSpPr>
          <p:cNvPr id="9" name="Text Placeholder 8">
            <a:extLst>
              <a:ext uri="{FF2B5EF4-FFF2-40B4-BE49-F238E27FC236}">
                <a16:creationId xmlns:a16="http://schemas.microsoft.com/office/drawing/2014/main" id="{64F60DFF-0E10-8D40-B979-468D77BA22CD}"/>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F468F159-5785-2F4A-8E3C-66BBA9EBE737}"/>
              </a:ext>
            </a:extLst>
          </p:cNvPr>
          <p:cNvSpPr>
            <a:spLocks noGrp="1"/>
          </p:cNvSpPr>
          <p:nvPr>
            <p:ph type="sldNum" sz="quarter" idx="10"/>
          </p:nvPr>
        </p:nvSpPr>
        <p:spPr/>
        <p:txBody>
          <a:bodyPr/>
          <a:lstStyle/>
          <a:p>
            <a:fld id="{D157684C-E34C-AF4E-86DB-84FA13603DA9}" type="slidenum">
              <a:rPr lang="en-US" smtClean="0"/>
              <a:pPr/>
              <a:t>15</a:t>
            </a:fld>
            <a:endParaRPr lang="en-US" dirty="0"/>
          </a:p>
        </p:txBody>
      </p:sp>
    </p:spTree>
    <p:extLst>
      <p:ext uri="{BB962C8B-B14F-4D97-AF65-F5344CB8AC3E}">
        <p14:creationId xmlns:p14="http://schemas.microsoft.com/office/powerpoint/2010/main" val="2819155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25F9-F890-4448-A8E3-47D83598CA9E}"/>
              </a:ext>
            </a:extLst>
          </p:cNvPr>
          <p:cNvSpPr>
            <a:spLocks noGrp="1"/>
          </p:cNvSpPr>
          <p:nvPr>
            <p:ph type="title"/>
          </p:nvPr>
        </p:nvSpPr>
        <p:spPr/>
        <p:txBody>
          <a:bodyPr/>
          <a:lstStyle/>
          <a:p>
            <a:r>
              <a:rPr lang="en-US" dirty="0"/>
              <a:t>Shared Purpose</a:t>
            </a:r>
          </a:p>
        </p:txBody>
      </p:sp>
      <p:sp>
        <p:nvSpPr>
          <p:cNvPr id="3" name="Content Placeholder 2">
            <a:extLst>
              <a:ext uri="{FF2B5EF4-FFF2-40B4-BE49-F238E27FC236}">
                <a16:creationId xmlns:a16="http://schemas.microsoft.com/office/drawing/2014/main" id="{614F6048-0252-FA44-A342-A446A705B7C3}"/>
              </a:ext>
            </a:extLst>
          </p:cNvPr>
          <p:cNvSpPr>
            <a:spLocks noGrp="1"/>
          </p:cNvSpPr>
          <p:nvPr>
            <p:ph sz="quarter" idx="13"/>
          </p:nvPr>
        </p:nvSpPr>
        <p:spPr/>
        <p:txBody>
          <a:bodyPr/>
          <a:lstStyle/>
          <a:p>
            <a:pPr marL="27432" indent="0" algn="ctr">
              <a:buNone/>
            </a:pPr>
            <a:r>
              <a:rPr lang="en-US" dirty="0"/>
              <a:t>To</a:t>
            </a:r>
            <a:r>
              <a:rPr lang="en-US" sz="2400" dirty="0"/>
              <a:t> </a:t>
            </a:r>
            <a:r>
              <a:rPr lang="en-US" dirty="0"/>
              <a:t>support teams in using a </a:t>
            </a:r>
            <a:r>
              <a:rPr lang="en-US" b="1" dirty="0"/>
              <a:t>framework</a:t>
            </a:r>
            <a:r>
              <a:rPr lang="en-US" dirty="0"/>
              <a:t> to guide development of a meaningful </a:t>
            </a:r>
            <a:r>
              <a:rPr lang="en-US" b="1" dirty="0"/>
              <a:t>plan</a:t>
            </a:r>
            <a:r>
              <a:rPr lang="en-US" dirty="0"/>
              <a:t> to </a:t>
            </a:r>
            <a:r>
              <a:rPr lang="en-US" b="1" dirty="0"/>
              <a:t>improve</a:t>
            </a:r>
            <a:r>
              <a:rPr lang="en-US" dirty="0"/>
              <a:t> student outcomes.</a:t>
            </a:r>
          </a:p>
          <a:p>
            <a:pPr marL="27432" indent="0">
              <a:buNone/>
            </a:pPr>
            <a:endParaRPr lang="en-US" dirty="0"/>
          </a:p>
        </p:txBody>
      </p:sp>
      <p:sp>
        <p:nvSpPr>
          <p:cNvPr id="6" name="Text Placeholder 5">
            <a:extLst>
              <a:ext uri="{FF2B5EF4-FFF2-40B4-BE49-F238E27FC236}">
                <a16:creationId xmlns:a16="http://schemas.microsoft.com/office/drawing/2014/main" id="{21CFAB29-8145-9040-ADE1-401BAD047CB2}"/>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3A5A56D7-FF34-CC4C-94FB-71D2C2602775}"/>
              </a:ext>
            </a:extLst>
          </p:cNvPr>
          <p:cNvSpPr>
            <a:spLocks noGrp="1"/>
          </p:cNvSpPr>
          <p:nvPr>
            <p:ph type="sldNum" sz="quarter" idx="12"/>
          </p:nvPr>
        </p:nvSpPr>
        <p:spPr/>
        <p:txBody>
          <a:bodyPr/>
          <a:lstStyle/>
          <a:p>
            <a:fld id="{D157684C-E34C-AF4E-86DB-84FA13603DA9}" type="slidenum">
              <a:rPr lang="en-US" smtClean="0"/>
              <a:pPr/>
              <a:t>16</a:t>
            </a:fld>
            <a:endParaRPr lang="en-US" dirty="0"/>
          </a:p>
        </p:txBody>
      </p:sp>
    </p:spTree>
    <p:extLst>
      <p:ext uri="{BB962C8B-B14F-4D97-AF65-F5344CB8AC3E}">
        <p14:creationId xmlns:p14="http://schemas.microsoft.com/office/powerpoint/2010/main" val="333228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B673-1AA1-DE4C-A297-834A053697E0}"/>
              </a:ext>
            </a:extLst>
          </p:cNvPr>
          <p:cNvSpPr>
            <a:spLocks noGrp="1"/>
          </p:cNvSpPr>
          <p:nvPr>
            <p:ph type="title"/>
          </p:nvPr>
        </p:nvSpPr>
        <p:spPr/>
        <p:txBody>
          <a:bodyPr/>
          <a:lstStyle/>
          <a:p>
            <a:r>
              <a:rPr lang="en-US" dirty="0"/>
              <a:t>Crosswalk</a:t>
            </a:r>
          </a:p>
        </p:txBody>
      </p:sp>
      <p:sp>
        <p:nvSpPr>
          <p:cNvPr id="6" name="Text Placeholder 5">
            <a:extLst>
              <a:ext uri="{FF2B5EF4-FFF2-40B4-BE49-F238E27FC236}">
                <a16:creationId xmlns:a16="http://schemas.microsoft.com/office/drawing/2014/main" id="{C53B4056-D121-7245-930C-1EB0A3945C34}"/>
              </a:ext>
            </a:extLst>
          </p:cNvPr>
          <p:cNvSpPr>
            <a:spLocks noGrp="1"/>
          </p:cNvSpPr>
          <p:nvPr>
            <p:ph type="body" idx="1"/>
          </p:nvPr>
        </p:nvSpPr>
        <p:spPr>
          <a:xfrm>
            <a:off x="533399" y="1447800"/>
            <a:ext cx="5431536" cy="1066800"/>
          </a:xfrm>
        </p:spPr>
        <p:txBody>
          <a:bodyPr/>
          <a:lstStyle/>
          <a:p>
            <a:pPr algn="l"/>
            <a:r>
              <a:rPr lang="en-US" b="1" dirty="0"/>
              <a:t>Four-Step Problem-Solving Process</a:t>
            </a:r>
          </a:p>
          <a:p>
            <a:endParaRPr lang="en-US" dirty="0"/>
          </a:p>
        </p:txBody>
      </p:sp>
      <p:sp>
        <p:nvSpPr>
          <p:cNvPr id="7" name="Content Placeholder 6">
            <a:extLst>
              <a:ext uri="{FF2B5EF4-FFF2-40B4-BE49-F238E27FC236}">
                <a16:creationId xmlns:a16="http://schemas.microsoft.com/office/drawing/2014/main" id="{B54F95CF-2C0C-A44E-B1A0-D0FAF187E93E}"/>
              </a:ext>
            </a:extLst>
          </p:cNvPr>
          <p:cNvSpPr>
            <a:spLocks noGrp="1"/>
          </p:cNvSpPr>
          <p:nvPr>
            <p:ph sz="quarter" idx="13"/>
          </p:nvPr>
        </p:nvSpPr>
        <p:spPr>
          <a:xfrm>
            <a:off x="533399" y="2601520"/>
            <a:ext cx="5431537" cy="3113479"/>
          </a:xfrm>
        </p:spPr>
        <p:txBody>
          <a:bodyPr/>
          <a:lstStyle/>
          <a:p>
            <a:pPr marL="525780" indent="-457200"/>
            <a:r>
              <a:rPr lang="en-US" dirty="0"/>
              <a:t>Problem Identification</a:t>
            </a:r>
          </a:p>
          <a:p>
            <a:pPr marL="525780" indent="-457200"/>
            <a:r>
              <a:rPr lang="en-US" dirty="0"/>
              <a:t>Problem Analysis</a:t>
            </a:r>
          </a:p>
          <a:p>
            <a:pPr marL="525780" indent="-457200"/>
            <a:r>
              <a:rPr lang="en-US" dirty="0"/>
              <a:t>Plan Development</a:t>
            </a:r>
          </a:p>
          <a:p>
            <a:pPr marL="525780" indent="-457200"/>
            <a:r>
              <a:rPr lang="en-US" dirty="0"/>
              <a:t>Plan Implementation and Evaluation</a:t>
            </a:r>
          </a:p>
          <a:p>
            <a:endParaRPr lang="en-US" dirty="0"/>
          </a:p>
        </p:txBody>
      </p:sp>
      <p:sp>
        <p:nvSpPr>
          <p:cNvPr id="9" name="Text Placeholder 8">
            <a:extLst>
              <a:ext uri="{FF2B5EF4-FFF2-40B4-BE49-F238E27FC236}">
                <a16:creationId xmlns:a16="http://schemas.microsoft.com/office/drawing/2014/main" id="{332D1251-090D-3846-9D61-829D91E8A137}"/>
              </a:ext>
            </a:extLst>
          </p:cNvPr>
          <p:cNvSpPr>
            <a:spLocks noGrp="1"/>
          </p:cNvSpPr>
          <p:nvPr>
            <p:ph type="body" idx="15"/>
          </p:nvPr>
        </p:nvSpPr>
        <p:spPr>
          <a:xfrm>
            <a:off x="6234686" y="1447800"/>
            <a:ext cx="5430264" cy="1066800"/>
          </a:xfrm>
        </p:spPr>
        <p:txBody>
          <a:bodyPr/>
          <a:lstStyle/>
          <a:p>
            <a:pPr algn="l"/>
            <a:r>
              <a:rPr lang="en-US" b="1" dirty="0"/>
              <a:t>Michigan Continuous Improvement Cycle</a:t>
            </a:r>
          </a:p>
          <a:p>
            <a:endParaRPr lang="en-US" dirty="0"/>
          </a:p>
        </p:txBody>
      </p:sp>
      <p:sp>
        <p:nvSpPr>
          <p:cNvPr id="8" name="Content Placeholder 7">
            <a:extLst>
              <a:ext uri="{FF2B5EF4-FFF2-40B4-BE49-F238E27FC236}">
                <a16:creationId xmlns:a16="http://schemas.microsoft.com/office/drawing/2014/main" id="{B7EFE42C-3091-794F-953B-10C08D6CD14F}"/>
              </a:ext>
            </a:extLst>
          </p:cNvPr>
          <p:cNvSpPr>
            <a:spLocks noGrp="1"/>
          </p:cNvSpPr>
          <p:nvPr>
            <p:ph sz="quarter" idx="14"/>
          </p:nvPr>
        </p:nvSpPr>
        <p:spPr>
          <a:xfrm>
            <a:off x="6234686" y="2601521"/>
            <a:ext cx="5430264" cy="3113478"/>
          </a:xfrm>
        </p:spPr>
        <p:txBody>
          <a:bodyPr/>
          <a:lstStyle/>
          <a:p>
            <a:pPr marL="525780" indent="-457200"/>
            <a:r>
              <a:rPr lang="en-US" dirty="0"/>
              <a:t>Assess Needs</a:t>
            </a:r>
          </a:p>
          <a:p>
            <a:pPr marL="525780" indent="-457200"/>
            <a:r>
              <a:rPr lang="en-US" dirty="0"/>
              <a:t>Plan</a:t>
            </a:r>
          </a:p>
          <a:p>
            <a:pPr marL="525780" indent="-457200"/>
            <a:r>
              <a:rPr lang="en-US" dirty="0"/>
              <a:t>Implement</a:t>
            </a:r>
          </a:p>
          <a:p>
            <a:pPr marL="525780" indent="-457200"/>
            <a:r>
              <a:rPr lang="en-US" dirty="0"/>
              <a:t>Monitor</a:t>
            </a:r>
          </a:p>
          <a:p>
            <a:pPr marL="525780" indent="-457200"/>
            <a:r>
              <a:rPr lang="en-US" dirty="0"/>
              <a:t>Evaluate</a:t>
            </a:r>
          </a:p>
          <a:p>
            <a:pPr marL="68580" indent="0">
              <a:buNone/>
            </a:pPr>
            <a:endParaRPr lang="en-US" dirty="0"/>
          </a:p>
        </p:txBody>
      </p:sp>
      <p:sp>
        <p:nvSpPr>
          <p:cNvPr id="5" name="Slide Number Placeholder 4">
            <a:extLst>
              <a:ext uri="{FF2B5EF4-FFF2-40B4-BE49-F238E27FC236}">
                <a16:creationId xmlns:a16="http://schemas.microsoft.com/office/drawing/2014/main" id="{BF2748DB-23AB-7B4E-9F99-AD198D501CA0}"/>
              </a:ext>
            </a:extLst>
          </p:cNvPr>
          <p:cNvSpPr>
            <a:spLocks noGrp="1"/>
          </p:cNvSpPr>
          <p:nvPr>
            <p:ph type="sldNum" sz="quarter" idx="16"/>
          </p:nvPr>
        </p:nvSpPr>
        <p:spPr/>
        <p:txBody>
          <a:bodyPr/>
          <a:lstStyle/>
          <a:p>
            <a:fld id="{D157684C-E34C-AF4E-86DB-84FA13603DA9}" type="slidenum">
              <a:rPr lang="en-US" smtClean="0"/>
              <a:pPr/>
              <a:t>17</a:t>
            </a:fld>
            <a:endParaRPr lang="en-US" dirty="0"/>
          </a:p>
        </p:txBody>
      </p:sp>
    </p:spTree>
    <p:extLst>
      <p:ext uri="{BB962C8B-B14F-4D97-AF65-F5344CB8AC3E}">
        <p14:creationId xmlns:p14="http://schemas.microsoft.com/office/powerpoint/2010/main" val="556581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6ACEE7-72D6-804E-9C4A-9E6E3574EB99}"/>
              </a:ext>
            </a:extLst>
          </p:cNvPr>
          <p:cNvSpPr>
            <a:spLocks noGrp="1"/>
          </p:cNvSpPr>
          <p:nvPr>
            <p:ph type="title"/>
          </p:nvPr>
        </p:nvSpPr>
        <p:spPr/>
        <p:txBody>
          <a:bodyPr/>
          <a:lstStyle/>
          <a:p>
            <a:r>
              <a:rPr lang="en-US" dirty="0"/>
              <a:t>Aligning Terminology</a:t>
            </a:r>
          </a:p>
        </p:txBody>
      </p:sp>
      <p:graphicFrame>
        <p:nvGraphicFramePr>
          <p:cNvPr id="14" name="Table 14">
            <a:extLst>
              <a:ext uri="{FF2B5EF4-FFF2-40B4-BE49-F238E27FC236}">
                <a16:creationId xmlns:a16="http://schemas.microsoft.com/office/drawing/2014/main" id="{A612F61E-703B-0449-B00E-2F16E7F57219}"/>
              </a:ext>
            </a:extLst>
          </p:cNvPr>
          <p:cNvGraphicFramePr>
            <a:graphicFrameLocks noGrp="1"/>
          </p:cNvGraphicFramePr>
          <p:nvPr>
            <p:ph sz="quarter" idx="13"/>
          </p:nvPr>
        </p:nvGraphicFramePr>
        <p:xfrm>
          <a:off x="685800" y="1447799"/>
          <a:ext cx="10817350" cy="4008123"/>
        </p:xfrm>
        <a:graphic>
          <a:graphicData uri="http://schemas.openxmlformats.org/drawingml/2006/table">
            <a:tbl>
              <a:tblPr firstRow="1" bandRow="1">
                <a:tableStyleId>{9D7B26C5-4107-4FEC-AEDC-1716B250A1EF}</a:tableStyleId>
              </a:tblPr>
              <a:tblGrid>
                <a:gridCol w="5408675">
                  <a:extLst>
                    <a:ext uri="{9D8B030D-6E8A-4147-A177-3AD203B41FA5}">
                      <a16:colId xmlns:a16="http://schemas.microsoft.com/office/drawing/2014/main" val="2867139817"/>
                    </a:ext>
                  </a:extLst>
                </a:gridCol>
                <a:gridCol w="5408675">
                  <a:extLst>
                    <a:ext uri="{9D8B030D-6E8A-4147-A177-3AD203B41FA5}">
                      <a16:colId xmlns:a16="http://schemas.microsoft.com/office/drawing/2014/main" val="816163750"/>
                    </a:ext>
                  </a:extLst>
                </a:gridCol>
              </a:tblGrid>
              <a:tr h="600807">
                <a:tc>
                  <a:txBody>
                    <a:bodyPr/>
                    <a:lstStyle/>
                    <a:p>
                      <a:r>
                        <a:rPr lang="en-US" sz="2800" dirty="0">
                          <a:latin typeface="Arial" panose="020B0604020202020204" pitchFamily="34" charset="0"/>
                          <a:cs typeface="Arial" panose="020B0604020202020204" pitchFamily="34" charset="0"/>
                        </a:rPr>
                        <a:t>DCA Item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800" dirty="0">
                          <a:latin typeface="Arial" panose="020B0604020202020204" pitchFamily="34" charset="0"/>
                          <a:cs typeface="Arial" panose="020B0604020202020204" pitchFamily="34" charset="0"/>
                        </a:rPr>
                        <a:t>MICIP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9776595"/>
                  </a:ext>
                </a:extLst>
              </a:tr>
              <a:tr h="1925874">
                <a:tc>
                  <a:txBody>
                    <a:bodyPr/>
                    <a:lstStyle/>
                    <a:p>
                      <a:r>
                        <a:rPr lang="en-US" sz="2800" dirty="0">
                          <a:latin typeface="Arial" panose="020B0604020202020204" pitchFamily="34" charset="0"/>
                          <a:cs typeface="Arial" panose="020B0604020202020204" pitchFamily="34" charset="0"/>
                        </a:rPr>
                        <a:t>Analysis of all new data that results in a summary of celebrations and precise problem statements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latin typeface="Arial" panose="020B0604020202020204" pitchFamily="34" charset="0"/>
                          <a:cs typeface="Arial" panose="020B0604020202020204" pitchFamily="34" charset="0"/>
                        </a:rPr>
                        <a:t>Assess Needs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Identify Area of Inquiry</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Discover Whole Child Data</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Write a Data 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605031"/>
                  </a:ext>
                </a:extLst>
              </a:tr>
              <a:tr h="1481442">
                <a:tc>
                  <a:txBody>
                    <a:bodyPr/>
                    <a:lstStyle/>
                    <a:p>
                      <a:r>
                        <a:rPr lang="en-US" sz="2800" dirty="0">
                          <a:latin typeface="Arial" panose="020B0604020202020204" pitchFamily="34" charset="0"/>
                          <a:cs typeface="Arial" panose="020B0604020202020204" pitchFamily="34" charset="0"/>
                        </a:rPr>
                        <a:t>Generation of hypotheses identifying factors contributing or maintaining the 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Arial" panose="020B0604020202020204" pitchFamily="34" charset="0"/>
                          <a:cs typeface="Arial" panose="020B0604020202020204" pitchFamily="34" charset="0"/>
                        </a:rPr>
                        <a:t>Assess Needs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Analyze Root Cause</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Create a Challenge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6421985"/>
                  </a:ext>
                </a:extLst>
              </a:tr>
            </a:tbl>
          </a:graphicData>
        </a:graphic>
      </p:graphicFrame>
      <p:sp>
        <p:nvSpPr>
          <p:cNvPr id="9" name="Text Placeholder 8">
            <a:extLst>
              <a:ext uri="{FF2B5EF4-FFF2-40B4-BE49-F238E27FC236}">
                <a16:creationId xmlns:a16="http://schemas.microsoft.com/office/drawing/2014/main" id="{A4453195-6342-D744-9A72-5B093EE1CCAB}"/>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10F15256-6119-CD4D-9A5F-F289D0457523}"/>
              </a:ext>
            </a:extLst>
          </p:cNvPr>
          <p:cNvSpPr>
            <a:spLocks noGrp="1"/>
          </p:cNvSpPr>
          <p:nvPr>
            <p:ph type="sldNum" sz="quarter" idx="12"/>
          </p:nvPr>
        </p:nvSpPr>
        <p:spPr/>
        <p:txBody>
          <a:bodyPr/>
          <a:lstStyle/>
          <a:p>
            <a:fld id="{D157684C-E34C-AF4E-86DB-84FA13603DA9}" type="slidenum">
              <a:rPr lang="en-US" smtClean="0"/>
              <a:pPr/>
              <a:t>18</a:t>
            </a:fld>
            <a:endParaRPr lang="en-US" dirty="0"/>
          </a:p>
        </p:txBody>
      </p:sp>
    </p:spTree>
    <p:extLst>
      <p:ext uri="{BB962C8B-B14F-4D97-AF65-F5344CB8AC3E}">
        <p14:creationId xmlns:p14="http://schemas.microsoft.com/office/powerpoint/2010/main" val="4034909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6ACEE7-72D6-804E-9C4A-9E6E3574EB99}"/>
              </a:ext>
            </a:extLst>
          </p:cNvPr>
          <p:cNvSpPr>
            <a:spLocks noGrp="1"/>
          </p:cNvSpPr>
          <p:nvPr>
            <p:ph type="title"/>
          </p:nvPr>
        </p:nvSpPr>
        <p:spPr/>
        <p:txBody>
          <a:bodyPr/>
          <a:lstStyle/>
          <a:p>
            <a:r>
              <a:rPr lang="en-US" dirty="0"/>
              <a:t>Aligning Terminology, Continued</a:t>
            </a:r>
          </a:p>
        </p:txBody>
      </p:sp>
      <p:sp>
        <p:nvSpPr>
          <p:cNvPr id="9" name="Text Placeholder 8">
            <a:extLst>
              <a:ext uri="{FF2B5EF4-FFF2-40B4-BE49-F238E27FC236}">
                <a16:creationId xmlns:a16="http://schemas.microsoft.com/office/drawing/2014/main" id="{A4453195-6342-D744-9A72-5B093EE1CCAB}"/>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10F15256-6119-CD4D-9A5F-F289D0457523}"/>
              </a:ext>
            </a:extLst>
          </p:cNvPr>
          <p:cNvSpPr>
            <a:spLocks noGrp="1"/>
          </p:cNvSpPr>
          <p:nvPr>
            <p:ph type="sldNum" sz="quarter" idx="12"/>
          </p:nvPr>
        </p:nvSpPr>
        <p:spPr/>
        <p:txBody>
          <a:bodyPr/>
          <a:lstStyle/>
          <a:p>
            <a:fld id="{D157684C-E34C-AF4E-86DB-84FA13603DA9}" type="slidenum">
              <a:rPr lang="en-US" smtClean="0"/>
              <a:pPr/>
              <a:t>19</a:t>
            </a:fld>
            <a:endParaRPr lang="en-US" dirty="0"/>
          </a:p>
        </p:txBody>
      </p:sp>
      <p:graphicFrame>
        <p:nvGraphicFramePr>
          <p:cNvPr id="14" name="Table 14">
            <a:extLst>
              <a:ext uri="{FF2B5EF4-FFF2-40B4-BE49-F238E27FC236}">
                <a16:creationId xmlns:a16="http://schemas.microsoft.com/office/drawing/2014/main" id="{A612F61E-703B-0449-B00E-2F16E7F57219}"/>
              </a:ext>
            </a:extLst>
          </p:cNvPr>
          <p:cNvGraphicFramePr>
            <a:graphicFrameLocks noGrp="1"/>
          </p:cNvGraphicFramePr>
          <p:nvPr>
            <p:ph sz="quarter" idx="13"/>
          </p:nvPr>
        </p:nvGraphicFramePr>
        <p:xfrm>
          <a:off x="685800" y="1447799"/>
          <a:ext cx="10817350" cy="5096608"/>
        </p:xfrm>
        <a:graphic>
          <a:graphicData uri="http://schemas.openxmlformats.org/drawingml/2006/table">
            <a:tbl>
              <a:tblPr firstRow="1" bandRow="1">
                <a:tableStyleId>{9D7B26C5-4107-4FEC-AEDC-1716B250A1EF}</a:tableStyleId>
              </a:tblPr>
              <a:tblGrid>
                <a:gridCol w="5408675">
                  <a:extLst>
                    <a:ext uri="{9D8B030D-6E8A-4147-A177-3AD203B41FA5}">
                      <a16:colId xmlns:a16="http://schemas.microsoft.com/office/drawing/2014/main" val="2867139817"/>
                    </a:ext>
                  </a:extLst>
                </a:gridCol>
                <a:gridCol w="5408675">
                  <a:extLst>
                    <a:ext uri="{9D8B030D-6E8A-4147-A177-3AD203B41FA5}">
                      <a16:colId xmlns:a16="http://schemas.microsoft.com/office/drawing/2014/main" val="816163750"/>
                    </a:ext>
                  </a:extLst>
                </a:gridCol>
              </a:tblGrid>
              <a:tr h="600807">
                <a:tc>
                  <a:txBody>
                    <a:bodyPr/>
                    <a:lstStyle/>
                    <a:p>
                      <a:r>
                        <a:rPr lang="en-US" sz="2800" dirty="0">
                          <a:latin typeface="Arial" panose="020B0604020202020204" pitchFamily="34" charset="0"/>
                          <a:cs typeface="Arial" panose="020B0604020202020204" pitchFamily="34" charset="0"/>
                        </a:rPr>
                        <a:t>DCA Item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800" dirty="0">
                          <a:latin typeface="Arial" panose="020B0604020202020204" pitchFamily="34" charset="0"/>
                          <a:cs typeface="Arial" panose="020B0604020202020204" pitchFamily="34" charset="0"/>
                        </a:rPr>
                        <a:t>MICIP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9776595"/>
                  </a:ext>
                </a:extLst>
              </a:tr>
              <a:tr h="1417321">
                <a:tc>
                  <a:txBody>
                    <a:bodyPr/>
                    <a:lstStyle/>
                    <a:p>
                      <a:r>
                        <a:rPr lang="en-US" sz="2800" dirty="0">
                          <a:latin typeface="Arial" panose="020B0604020202020204" pitchFamily="34" charset="0"/>
                          <a:cs typeface="Arial" panose="020B0604020202020204" pitchFamily="34" charset="0"/>
                        </a:rPr>
                        <a:t>Analysis of data to validate or generate new hypotheses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latin typeface="Arial" panose="020B0604020202020204" pitchFamily="34" charset="0"/>
                          <a:cs typeface="Arial" panose="020B0604020202020204" pitchFamily="34" charset="0"/>
                        </a:rPr>
                        <a:t>Assess Needs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Analyze Root Cause (Add Evidence to Data 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605031"/>
                  </a:ext>
                </a:extLst>
              </a:tr>
              <a:tr h="1481442">
                <a:tc>
                  <a:txBody>
                    <a:bodyPr/>
                    <a:lstStyle/>
                    <a:p>
                      <a:r>
                        <a:rPr lang="en-US" sz="2800" dirty="0">
                          <a:latin typeface="Arial" panose="020B0604020202020204" pitchFamily="34" charset="0"/>
                          <a:cs typeface="Arial" panose="020B0604020202020204" pitchFamily="34" charset="0"/>
                        </a:rPr>
                        <a:t>Refinement of the implementation plan including S.M.A.R.T. goals and activities that lead to desired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Arial" panose="020B0604020202020204" pitchFamily="34" charset="0"/>
                          <a:cs typeface="Arial" panose="020B0604020202020204" pitchFamily="34" charset="0"/>
                        </a:rPr>
                        <a:t>Plan</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Define Measurable Goal/Identify Targets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Identify Strategies/Activities</a:t>
                      </a:r>
                    </a:p>
                    <a:p>
                      <a:pPr marL="0" indent="0">
                        <a:buFont typeface="Arial" panose="020B0604020202020204" pitchFamily="34" charset="0"/>
                        <a:buNone/>
                      </a:pPr>
                      <a:r>
                        <a:rPr lang="en-US" sz="2800" dirty="0">
                          <a:latin typeface="Arial" panose="020B0604020202020204" pitchFamily="34" charset="0"/>
                          <a:cs typeface="Arial" panose="020B0604020202020204" pitchFamily="34" charset="0"/>
                        </a:rPr>
                        <a:t>Implement </a:t>
                      </a:r>
                    </a:p>
                    <a:p>
                      <a:pPr marL="0" indent="0">
                        <a:buFont typeface="Arial" panose="020B0604020202020204" pitchFamily="34" charset="0"/>
                        <a:buNone/>
                      </a:pPr>
                      <a:r>
                        <a:rPr lang="en-US" sz="2800" dirty="0">
                          <a:latin typeface="Arial" panose="020B0604020202020204" pitchFamily="34" charset="0"/>
                          <a:cs typeface="Arial" panose="020B0604020202020204" pitchFamily="34" charset="0"/>
                        </a:rPr>
                        <a:t>Monitor/Adjust </a:t>
                      </a:r>
                    </a:p>
                    <a:p>
                      <a:pPr marL="0" indent="0">
                        <a:buFont typeface="Arial" panose="020B0604020202020204" pitchFamily="34" charset="0"/>
                        <a:buNone/>
                      </a:pPr>
                      <a:r>
                        <a:rPr lang="en-US" sz="2800" dirty="0">
                          <a:latin typeface="Arial" panose="020B0604020202020204" pitchFamily="34" charset="0"/>
                          <a:cs typeface="Arial" panose="020B0604020202020204" pitchFamily="34" charset="0"/>
                        </a:rPr>
                        <a:t>Evaluate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6421985"/>
                  </a:ext>
                </a:extLst>
              </a:tr>
            </a:tbl>
          </a:graphicData>
        </a:graphic>
      </p:graphicFrame>
    </p:spTree>
    <p:extLst>
      <p:ext uri="{BB962C8B-B14F-4D97-AF65-F5344CB8AC3E}">
        <p14:creationId xmlns:p14="http://schemas.microsoft.com/office/powerpoint/2010/main" val="2787779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59839"/>
            <a:ext cx="11201400" cy="635561"/>
          </a:xfrm>
        </p:spPr>
        <p:txBody>
          <a:bodyPr/>
          <a:lstStyle/>
          <a:p>
            <a:r>
              <a:rPr lang="en-US" dirty="0"/>
              <a:t>Group Expectations</a:t>
            </a:r>
          </a:p>
        </p:txBody>
      </p:sp>
      <p:sp>
        <p:nvSpPr>
          <p:cNvPr id="2" name="Content Placeholder 1"/>
          <p:cNvSpPr>
            <a:spLocks noGrp="1"/>
          </p:cNvSpPr>
          <p:nvPr>
            <p:ph idx="1"/>
          </p:nvPr>
        </p:nvSpPr>
        <p:spPr>
          <a:xfrm>
            <a:off x="685800" y="1447800"/>
            <a:ext cx="10972800" cy="4419600"/>
          </a:xfrm>
        </p:spPr>
        <p:txBody>
          <a:bodyPr/>
          <a:lstStyle/>
          <a:p>
            <a:pPr marL="27432" indent="0">
              <a:spcBef>
                <a:spcPts val="0"/>
              </a:spcBef>
              <a:spcAft>
                <a:spcPts val="0"/>
              </a:spcAft>
              <a:buNone/>
            </a:pPr>
            <a:r>
              <a:rPr lang="en-US" sz="2800" dirty="0"/>
              <a:t>Be Responsible</a:t>
            </a:r>
          </a:p>
          <a:p>
            <a:pPr marL="530352" indent="-274320">
              <a:spcBef>
                <a:spcPts val="0"/>
              </a:spcBef>
              <a:spcAft>
                <a:spcPts val="0"/>
              </a:spcAft>
              <a:buFont typeface="Arial" panose="020B0604020202020204" pitchFamily="34" charset="0"/>
              <a:buChar char="•"/>
            </a:pPr>
            <a:r>
              <a:rPr lang="en-US" sz="2800" dirty="0"/>
              <a:t>Attend to the “Come back together” signal</a:t>
            </a:r>
          </a:p>
          <a:p>
            <a:pPr marL="530352" indent="-274320">
              <a:spcBef>
                <a:spcPts val="0"/>
              </a:spcBef>
              <a:spcAft>
                <a:spcPts val="0"/>
              </a:spcAft>
              <a:buFont typeface="Arial" panose="020B0604020202020204" pitchFamily="34" charset="0"/>
              <a:buChar char="•"/>
            </a:pPr>
            <a:r>
              <a:rPr lang="en-US" sz="2800" dirty="0"/>
              <a:t>Active participation…Please ask questions</a:t>
            </a:r>
          </a:p>
          <a:p>
            <a:pPr marL="27432" indent="0">
              <a:spcBef>
                <a:spcPts val="0"/>
              </a:spcBef>
              <a:spcAft>
                <a:spcPts val="0"/>
              </a:spcAft>
              <a:buNone/>
            </a:pPr>
            <a:r>
              <a:rPr lang="en-US" sz="2800" dirty="0"/>
              <a:t>Be Respectful</a:t>
            </a:r>
          </a:p>
          <a:p>
            <a:pPr marL="530352" indent="-274320">
              <a:spcBef>
                <a:spcPts val="0"/>
              </a:spcBef>
              <a:spcAft>
                <a:spcPts val="0"/>
              </a:spcAft>
              <a:buFont typeface="Arial" panose="020B0604020202020204" pitchFamily="34" charset="0"/>
              <a:buChar char="•"/>
            </a:pPr>
            <a:r>
              <a:rPr lang="en-US" sz="2800" dirty="0"/>
              <a:t>Please allow others to listen</a:t>
            </a:r>
          </a:p>
          <a:p>
            <a:pPr marL="822960" lvl="1">
              <a:spcBef>
                <a:spcPts val="0"/>
              </a:spcBef>
              <a:spcAft>
                <a:spcPts val="0"/>
              </a:spcAft>
            </a:pPr>
            <a:r>
              <a:rPr lang="en-US" sz="2400" dirty="0"/>
              <a:t>Please turn off cell phones</a:t>
            </a:r>
          </a:p>
          <a:p>
            <a:pPr marL="822960" lvl="1">
              <a:spcBef>
                <a:spcPts val="0"/>
              </a:spcBef>
              <a:spcAft>
                <a:spcPts val="0"/>
              </a:spcAft>
            </a:pPr>
            <a:r>
              <a:rPr lang="en-US" sz="2400" dirty="0"/>
              <a:t>Please limit sidebar conversations</a:t>
            </a:r>
          </a:p>
          <a:p>
            <a:pPr marL="530352" indent="-274320">
              <a:spcBef>
                <a:spcPts val="0"/>
              </a:spcBef>
              <a:spcAft>
                <a:spcPts val="0"/>
              </a:spcAft>
              <a:buFont typeface="Arial" panose="020B0604020202020204" pitchFamily="34" charset="0"/>
              <a:buChar char="•"/>
            </a:pPr>
            <a:r>
              <a:rPr lang="en-US" sz="2800" dirty="0"/>
              <a:t>Share “air time”</a:t>
            </a:r>
          </a:p>
          <a:p>
            <a:pPr marL="530352" indent="-274320">
              <a:spcBef>
                <a:spcPts val="0"/>
              </a:spcBef>
              <a:spcAft>
                <a:spcPts val="0"/>
              </a:spcAft>
              <a:buFont typeface="Arial" panose="020B0604020202020204" pitchFamily="34" charset="0"/>
              <a:buChar char="•"/>
            </a:pPr>
            <a:r>
              <a:rPr lang="en-US" sz="2800" dirty="0"/>
              <a:t>Please refrain from email and internet browsing</a:t>
            </a:r>
          </a:p>
          <a:p>
            <a:pPr marL="27432" indent="0">
              <a:spcBef>
                <a:spcPts val="0"/>
              </a:spcBef>
              <a:spcAft>
                <a:spcPts val="0"/>
              </a:spcAft>
              <a:buNone/>
            </a:pPr>
            <a:r>
              <a:rPr lang="en-US" sz="2800" dirty="0"/>
              <a:t>Be Safe</a:t>
            </a:r>
          </a:p>
          <a:p>
            <a:pPr marL="530352" indent="-274320">
              <a:spcBef>
                <a:spcPts val="0"/>
              </a:spcBef>
              <a:spcAft>
                <a:spcPts val="0"/>
              </a:spcAft>
              <a:buFont typeface="Arial" panose="020B0604020202020204" pitchFamily="34" charset="0"/>
              <a:buChar char="•"/>
            </a:pPr>
            <a:r>
              <a:rPr lang="en-US" sz="2800" dirty="0"/>
              <a:t>Take care of your own needs</a:t>
            </a:r>
          </a:p>
        </p:txBody>
      </p:sp>
      <p:sp>
        <p:nvSpPr>
          <p:cNvPr id="4" name="Slide Number Placeholder 3">
            <a:extLst>
              <a:ext uri="{FF2B5EF4-FFF2-40B4-BE49-F238E27FC236}">
                <a16:creationId xmlns:a16="http://schemas.microsoft.com/office/drawing/2014/main" id="{298DD68F-6676-0B44-9695-2B98DC490FAF}"/>
              </a:ext>
            </a:extLst>
          </p:cNvPr>
          <p:cNvSpPr>
            <a:spLocks noGrp="1"/>
          </p:cNvSpPr>
          <p:nvPr>
            <p:ph type="sldNum" sz="quarter" idx="10"/>
          </p:nvPr>
        </p:nvSpPr>
        <p:spPr>
          <a:xfrm>
            <a:off x="5867400" y="6324599"/>
            <a:ext cx="457200" cy="304801"/>
          </a:xfrm>
        </p:spPr>
        <p:txBody>
          <a:bodyPr/>
          <a:lstStyle/>
          <a:p>
            <a:fld id="{E26F506C-FD99-0443-92F1-3573DB7A4323}" type="slidenum">
              <a:rPr lang="en-US" smtClean="0"/>
              <a:t>2</a:t>
            </a:fld>
            <a:endParaRPr lang="en-US" dirty="0"/>
          </a:p>
        </p:txBody>
      </p:sp>
    </p:spTree>
    <p:extLst>
      <p:ext uri="{BB962C8B-B14F-4D97-AF65-F5344CB8AC3E}">
        <p14:creationId xmlns:p14="http://schemas.microsoft.com/office/powerpoint/2010/main" val="1318063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89764D-C39F-E94E-8BBB-D0083EF57D98}"/>
              </a:ext>
            </a:extLst>
          </p:cNvPr>
          <p:cNvSpPr>
            <a:spLocks noGrp="1"/>
          </p:cNvSpPr>
          <p:nvPr>
            <p:ph type="title"/>
          </p:nvPr>
        </p:nvSpPr>
        <p:spPr>
          <a:xfrm>
            <a:off x="533400" y="856389"/>
            <a:ext cx="11125200" cy="635561"/>
          </a:xfrm>
        </p:spPr>
        <p:txBody>
          <a:bodyPr/>
          <a:lstStyle/>
          <a:p>
            <a:r>
              <a:rPr lang="en-US" dirty="0"/>
              <a:t>Data Analysis and Use Across the Educational Cascade</a:t>
            </a:r>
          </a:p>
        </p:txBody>
      </p:sp>
      <p:pic>
        <p:nvPicPr>
          <p:cNvPr id="37" name="Content Placeholder 36" descr="Staircase representing the educational cascade. Learner is at the top of the stairs. State at the bottom of the stairs.">
            <a:extLst>
              <a:ext uri="{FF2B5EF4-FFF2-40B4-BE49-F238E27FC236}">
                <a16:creationId xmlns:a16="http://schemas.microsoft.com/office/drawing/2014/main" id="{6027C9FE-F14F-B54F-A0B2-DD6A5F89D12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534194" y="1879599"/>
            <a:ext cx="6857206" cy="3804231"/>
          </a:xfrm>
        </p:spPr>
      </p:pic>
      <p:pic>
        <p:nvPicPr>
          <p:cNvPr id="15" name="Content Placeholder 14" descr="Five component, cyclical continuous improvement process focused on whole child, whole school and whole community">
            <a:extLst>
              <a:ext uri="{FF2B5EF4-FFF2-40B4-BE49-F238E27FC236}">
                <a16:creationId xmlns:a16="http://schemas.microsoft.com/office/drawing/2014/main" id="{FD8FE6F5-D61D-D24C-8F40-904584978BD1}"/>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7535862" y="1981200"/>
            <a:ext cx="2819400" cy="2819400"/>
          </a:xfrm>
        </p:spPr>
      </p:pic>
      <p:sp>
        <p:nvSpPr>
          <p:cNvPr id="5" name="Slide Number Placeholder 4">
            <a:extLst>
              <a:ext uri="{FF2B5EF4-FFF2-40B4-BE49-F238E27FC236}">
                <a16:creationId xmlns:a16="http://schemas.microsoft.com/office/drawing/2014/main" id="{F1AD9897-7E16-5C4F-950D-57C7444B8515}"/>
              </a:ext>
            </a:extLst>
          </p:cNvPr>
          <p:cNvSpPr>
            <a:spLocks noGrp="1"/>
          </p:cNvSpPr>
          <p:nvPr>
            <p:ph type="sldNum" sz="quarter" idx="10"/>
          </p:nvPr>
        </p:nvSpPr>
        <p:spPr/>
        <p:txBody>
          <a:bodyPr/>
          <a:lstStyle/>
          <a:p>
            <a:fld id="{D0BC17C3-1FA9-4946-9401-29D239C6607F}" type="slidenum">
              <a:rPr lang="en-US" smtClean="0"/>
              <a:pPr/>
              <a:t>20</a:t>
            </a:fld>
            <a:endParaRPr lang="en-US" dirty="0"/>
          </a:p>
        </p:txBody>
      </p:sp>
    </p:spTree>
    <p:extLst>
      <p:ext uri="{BB962C8B-B14F-4D97-AF65-F5344CB8AC3E}">
        <p14:creationId xmlns:p14="http://schemas.microsoft.com/office/powerpoint/2010/main" val="993659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843F-614D-1B48-8D75-93BE62303234}"/>
              </a:ext>
            </a:extLst>
          </p:cNvPr>
          <p:cNvSpPr>
            <a:spLocks noGrp="1"/>
          </p:cNvSpPr>
          <p:nvPr>
            <p:ph type="title"/>
          </p:nvPr>
        </p:nvSpPr>
        <p:spPr/>
        <p:txBody>
          <a:bodyPr/>
          <a:lstStyle/>
          <a:p>
            <a:r>
              <a:rPr lang="en-US" dirty="0"/>
              <a:t>Framework for Addressing MTSS Practices and Supports</a:t>
            </a:r>
          </a:p>
        </p:txBody>
      </p:sp>
      <p:sp>
        <p:nvSpPr>
          <p:cNvPr id="4" name="Content Placeholder 3">
            <a:extLst>
              <a:ext uri="{FF2B5EF4-FFF2-40B4-BE49-F238E27FC236}">
                <a16:creationId xmlns:a16="http://schemas.microsoft.com/office/drawing/2014/main" id="{A0F5D1A2-BD5D-974B-ABD8-29C2082202E7}"/>
              </a:ext>
            </a:extLst>
          </p:cNvPr>
          <p:cNvSpPr>
            <a:spLocks noGrp="1"/>
          </p:cNvSpPr>
          <p:nvPr>
            <p:ph idx="10"/>
          </p:nvPr>
        </p:nvSpPr>
        <p:spPr>
          <a:xfrm>
            <a:off x="3429000" y="2133600"/>
            <a:ext cx="5715001" cy="2667000"/>
          </a:xfrm>
        </p:spPr>
        <p:txBody>
          <a:bodyPr/>
          <a:lstStyle/>
          <a:p>
            <a:r>
              <a:rPr lang="en-US" altLang="en-US" sz="1800" dirty="0">
                <a:ea typeface="MS PGothic" charset="-128"/>
              </a:rPr>
              <a:t>This figure displays the importance placed on educational practices and the supporting infrastructure. As the level of the system (e.g., classroom, grade level, school, district, region, state) move further away from direct student instruction, less emphasis is placed on the aspects of educational practices and more emphasis is placed on the infrastructure to support the implementation of the practice. </a:t>
            </a:r>
          </a:p>
        </p:txBody>
      </p:sp>
      <p:pic>
        <p:nvPicPr>
          <p:cNvPr id="8" name="Content Placeholder 7" descr="Description in content placeholder on slide.">
            <a:extLst>
              <a:ext uri="{FF2B5EF4-FFF2-40B4-BE49-F238E27FC236}">
                <a16:creationId xmlns:a16="http://schemas.microsoft.com/office/drawing/2014/main" id="{AB396E79-6767-744A-B5C8-465516ABBB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0563" y="1249680"/>
            <a:ext cx="8673671" cy="4846320"/>
          </a:xfrm>
        </p:spPr>
      </p:pic>
      <p:sp>
        <p:nvSpPr>
          <p:cNvPr id="5" name="Text Placeholder 4">
            <a:extLst>
              <a:ext uri="{FF2B5EF4-FFF2-40B4-BE49-F238E27FC236}">
                <a16:creationId xmlns:a16="http://schemas.microsoft.com/office/drawing/2014/main" id="{E226A44E-788B-F445-B3E5-5970CF83CD27}"/>
              </a:ext>
            </a:extLst>
          </p:cNvPr>
          <p:cNvSpPr>
            <a:spLocks noGrp="1"/>
          </p:cNvSpPr>
          <p:nvPr>
            <p:ph type="body" sz="quarter" idx="13"/>
          </p:nvPr>
        </p:nvSpPr>
        <p:spPr/>
        <p:txBody>
          <a:bodyPr/>
          <a:lstStyle/>
          <a:p>
            <a:r>
              <a:rPr lang="en-US" dirty="0"/>
              <a:t>(McIntosh &amp; Goodman, 2016)</a:t>
            </a:r>
          </a:p>
          <a:p>
            <a:endParaRPr lang="en-US" dirty="0"/>
          </a:p>
        </p:txBody>
      </p:sp>
      <p:sp>
        <p:nvSpPr>
          <p:cNvPr id="6" name="Slide Number Placeholder 5">
            <a:extLst>
              <a:ext uri="{FF2B5EF4-FFF2-40B4-BE49-F238E27FC236}">
                <a16:creationId xmlns:a16="http://schemas.microsoft.com/office/drawing/2014/main" id="{FD4609C5-7805-AE4E-B91C-6453BAB87721}"/>
              </a:ext>
            </a:extLst>
          </p:cNvPr>
          <p:cNvSpPr>
            <a:spLocks noGrp="1"/>
          </p:cNvSpPr>
          <p:nvPr>
            <p:ph type="sldNum" sz="quarter" idx="12"/>
          </p:nvPr>
        </p:nvSpPr>
        <p:spPr/>
        <p:txBody>
          <a:bodyPr/>
          <a:lstStyle/>
          <a:p>
            <a:fld id="{D0BC17C3-1FA9-4946-9401-29D239C6607F}" type="slidenum">
              <a:rPr lang="en-US" smtClean="0"/>
              <a:pPr/>
              <a:t>21</a:t>
            </a:fld>
            <a:endParaRPr lang="en-US" dirty="0"/>
          </a:p>
        </p:txBody>
      </p:sp>
      <p:sp>
        <p:nvSpPr>
          <p:cNvPr id="3" name="Donut 2">
            <a:extLst>
              <a:ext uri="{FF2B5EF4-FFF2-40B4-BE49-F238E27FC236}">
                <a16:creationId xmlns:a16="http://schemas.microsoft.com/office/drawing/2014/main" id="{34D954FD-5611-CD49-8FEE-78A010839B35}"/>
              </a:ext>
            </a:extLst>
          </p:cNvPr>
          <p:cNvSpPr/>
          <p:nvPr/>
        </p:nvSpPr>
        <p:spPr>
          <a:xfrm>
            <a:off x="5372099" y="1184091"/>
            <a:ext cx="990600" cy="3832571"/>
          </a:xfrm>
          <a:prstGeom prst="donut">
            <a:avLst>
              <a:gd name="adj" fmla="val 54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a:extLst>
              <a:ext uri="{FF2B5EF4-FFF2-40B4-BE49-F238E27FC236}">
                <a16:creationId xmlns:a16="http://schemas.microsoft.com/office/drawing/2014/main" id="{0F83F6C4-1D08-B545-95A8-6448303D6152}"/>
              </a:ext>
            </a:extLst>
          </p:cNvPr>
          <p:cNvSpPr/>
          <p:nvPr/>
        </p:nvSpPr>
        <p:spPr>
          <a:xfrm>
            <a:off x="6634516" y="1184090"/>
            <a:ext cx="990600" cy="3832571"/>
          </a:xfrm>
          <a:prstGeom prst="donut">
            <a:avLst>
              <a:gd name="adj" fmla="val 54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168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2E34DB-A947-F044-91E4-407DB0E0B8D0}"/>
              </a:ext>
            </a:extLst>
          </p:cNvPr>
          <p:cNvSpPr>
            <a:spLocks noGrp="1"/>
          </p:cNvSpPr>
          <p:nvPr>
            <p:ph type="title"/>
          </p:nvPr>
        </p:nvSpPr>
        <p:spPr/>
        <p:txBody>
          <a:bodyPr/>
          <a:lstStyle/>
          <a:p>
            <a:r>
              <a:rPr lang="en-US" dirty="0"/>
              <a:t>Important Distinctions: School &amp; District</a:t>
            </a:r>
          </a:p>
        </p:txBody>
      </p:sp>
      <p:graphicFrame>
        <p:nvGraphicFramePr>
          <p:cNvPr id="10" name="Content Placeholder 9" descr="school data review looks at fidelity while district data review looks at district infrasrtucture " title="School compared to district">
            <a:extLst>
              <a:ext uri="{FF2B5EF4-FFF2-40B4-BE49-F238E27FC236}">
                <a16:creationId xmlns:a16="http://schemas.microsoft.com/office/drawing/2014/main" id="{549E3F95-D0AF-3A4E-82B6-B835D8BEBD97}"/>
              </a:ext>
            </a:extLst>
          </p:cNvPr>
          <p:cNvGraphicFramePr>
            <a:graphicFrameLocks noGrp="1"/>
          </p:cNvGraphicFramePr>
          <p:nvPr>
            <p:ph sz="quarter" idx="11"/>
          </p:nvPr>
        </p:nvGraphicFramePr>
        <p:xfrm>
          <a:off x="228600" y="1295401"/>
          <a:ext cx="11734800" cy="466344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3180250149"/>
                    </a:ext>
                  </a:extLst>
                </a:gridCol>
                <a:gridCol w="2266168">
                  <a:extLst>
                    <a:ext uri="{9D8B030D-6E8A-4147-A177-3AD203B41FA5}">
                      <a16:colId xmlns:a16="http://schemas.microsoft.com/office/drawing/2014/main" val="397516995"/>
                    </a:ext>
                  </a:extLst>
                </a:gridCol>
                <a:gridCol w="2153432">
                  <a:extLst>
                    <a:ext uri="{9D8B030D-6E8A-4147-A177-3AD203B41FA5}">
                      <a16:colId xmlns:a16="http://schemas.microsoft.com/office/drawing/2014/main" val="1196134445"/>
                    </a:ext>
                  </a:extLst>
                </a:gridCol>
                <a:gridCol w="5562600">
                  <a:extLst>
                    <a:ext uri="{9D8B030D-6E8A-4147-A177-3AD203B41FA5}">
                      <a16:colId xmlns:a16="http://schemas.microsoft.com/office/drawing/2014/main" val="1501546505"/>
                    </a:ext>
                  </a:extLst>
                </a:gridCol>
              </a:tblGrid>
              <a:tr h="1131595">
                <a:tc>
                  <a:txBody>
                    <a:bodyPr/>
                    <a:lstStyle/>
                    <a:p>
                      <a:r>
                        <a:rPr lang="en-US" sz="2400" b="1" dirty="0">
                          <a:latin typeface="Arial" panose="020B0604020202020204" pitchFamily="34" charset="0"/>
                          <a:cs typeface="Arial" panose="020B0604020202020204" pitchFamily="34" charset="0"/>
                        </a:rPr>
                        <a:t>Level of the Cascade</a:t>
                      </a:r>
                    </a:p>
                  </a:txBody>
                  <a:tcPr>
                    <a:solidFill>
                      <a:schemeClr val="bg1">
                        <a:lumMod val="95000"/>
                      </a:schemeClr>
                    </a:solidFill>
                  </a:tcPr>
                </a:tc>
                <a:tc>
                  <a:txBody>
                    <a:bodyPr/>
                    <a:lstStyle/>
                    <a:p>
                      <a:r>
                        <a:rPr lang="en-US" sz="2400" b="1" dirty="0">
                          <a:latin typeface="Arial" panose="020B0604020202020204" pitchFamily="34" charset="0"/>
                          <a:cs typeface="Arial" panose="020B0604020202020204" pitchFamily="34" charset="0"/>
                        </a:rPr>
                        <a:t>Focus for Initial Data Discovery</a:t>
                      </a:r>
                    </a:p>
                  </a:txBody>
                  <a:tcPr>
                    <a:solidFill>
                      <a:schemeClr val="bg1">
                        <a:lumMod val="95000"/>
                      </a:schemeClr>
                    </a:solidFill>
                  </a:tcPr>
                </a:tc>
                <a:tc>
                  <a:txBody>
                    <a:bodyPr/>
                    <a:lstStyle/>
                    <a:p>
                      <a:r>
                        <a:rPr lang="en-US" sz="2400" b="1" dirty="0">
                          <a:latin typeface="Arial" panose="020B0604020202020204" pitchFamily="34" charset="0"/>
                          <a:cs typeface="Arial" panose="020B0604020202020204" pitchFamily="34" charset="0"/>
                        </a:rPr>
                        <a:t>Focus for Root Cause Analysis</a:t>
                      </a:r>
                    </a:p>
                  </a:txBody>
                  <a:tcPr>
                    <a:solidFill>
                      <a:schemeClr val="bg1">
                        <a:lumMod val="95000"/>
                      </a:schemeClr>
                    </a:solidFill>
                  </a:tcPr>
                </a:tc>
                <a:tc>
                  <a:txBody>
                    <a:bodyPr/>
                    <a:lstStyle/>
                    <a:p>
                      <a:r>
                        <a:rPr lang="en-US" sz="2400" b="1" dirty="0">
                          <a:latin typeface="Arial" panose="020B0604020202020204" pitchFamily="34" charset="0"/>
                          <a:cs typeface="Arial" panose="020B0604020202020204" pitchFamily="34" charset="0"/>
                        </a:rPr>
                        <a:t>Guiding Question for Root Cause Analysis</a:t>
                      </a:r>
                    </a:p>
                  </a:txBody>
                  <a:tcPr>
                    <a:solidFill>
                      <a:schemeClr val="bg1">
                        <a:lumMod val="95000"/>
                      </a:schemeClr>
                    </a:solidFill>
                  </a:tcPr>
                </a:tc>
                <a:extLst>
                  <a:ext uri="{0D108BD9-81ED-4DB2-BD59-A6C34878D82A}">
                    <a16:rowId xmlns:a16="http://schemas.microsoft.com/office/drawing/2014/main" val="3291764996"/>
                  </a:ext>
                </a:extLst>
              </a:tr>
              <a:tr h="1479779">
                <a:tc>
                  <a:txBody>
                    <a:bodyPr/>
                    <a:lstStyle/>
                    <a:p>
                      <a:r>
                        <a:rPr lang="en-US" sz="2400" dirty="0">
                          <a:latin typeface="Arial" panose="020B0604020202020204" pitchFamily="34" charset="0"/>
                          <a:cs typeface="Arial" panose="020B0604020202020204" pitchFamily="34" charset="0"/>
                        </a:rPr>
                        <a:t>School</a:t>
                      </a:r>
                    </a:p>
                  </a:txBody>
                  <a:tcPr/>
                </a:tc>
                <a:tc>
                  <a:txBody>
                    <a:bodyPr/>
                    <a:lstStyle/>
                    <a:p>
                      <a:r>
                        <a:rPr lang="en-US" sz="2400" dirty="0">
                          <a:latin typeface="Arial" panose="020B0604020202020204" pitchFamily="34" charset="0"/>
                          <a:cs typeface="Arial" panose="020B0604020202020204" pitchFamily="34" charset="0"/>
                        </a:rPr>
                        <a:t>School-wide Student Outcomes</a:t>
                      </a:r>
                    </a:p>
                  </a:txBody>
                  <a:tcPr/>
                </a:tc>
                <a:tc>
                  <a:txBody>
                    <a:bodyPr/>
                    <a:lstStyle/>
                    <a:p>
                      <a:r>
                        <a:rPr lang="en-US" sz="2400" dirty="0">
                          <a:latin typeface="Arial" panose="020B0604020202020204" pitchFamily="34" charset="0"/>
                          <a:cs typeface="Arial" panose="020B0604020202020204" pitchFamily="34" charset="0"/>
                        </a:rPr>
                        <a:t>Fidelity to the School-wide MTSS Plan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What are the contributing factors </a:t>
                      </a:r>
                      <a:r>
                        <a:rPr lang="en-US" sz="2400" b="1" dirty="0">
                          <a:latin typeface="Arial" panose="020B0604020202020204" pitchFamily="34" charset="0"/>
                          <a:cs typeface="Arial" panose="020B0604020202020204" pitchFamily="34" charset="0"/>
                        </a:rPr>
                        <a:t>related to fidelity of MTSS implementation </a:t>
                      </a:r>
                      <a:r>
                        <a:rPr lang="en-US" sz="2400" dirty="0">
                          <a:latin typeface="Arial" panose="020B0604020202020204" pitchFamily="34" charset="0"/>
                          <a:cs typeface="Arial" panose="020B0604020202020204" pitchFamily="34" charset="0"/>
                        </a:rPr>
                        <a:t>that are impacting our </a:t>
                      </a:r>
                      <a:r>
                        <a:rPr lang="en-US" sz="2400" b="1" dirty="0">
                          <a:latin typeface="Arial" panose="020B0604020202020204" pitchFamily="34" charset="0"/>
                          <a:cs typeface="Arial" panose="020B0604020202020204" pitchFamily="34" charset="0"/>
                        </a:rPr>
                        <a:t>student outcomes</a:t>
                      </a:r>
                      <a:r>
                        <a:rPr lang="en-US"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91943217"/>
                  </a:ext>
                </a:extLst>
              </a:tr>
              <a:tr h="1904999">
                <a:tc>
                  <a:txBody>
                    <a:bodyPr/>
                    <a:lstStyle/>
                    <a:p>
                      <a:r>
                        <a:rPr lang="en-US" sz="2400" dirty="0">
                          <a:latin typeface="Arial" panose="020B0604020202020204" pitchFamily="34" charset="0"/>
                          <a:cs typeface="Arial" panose="020B0604020202020204" pitchFamily="34" charset="0"/>
                        </a:rPr>
                        <a:t>District</a:t>
                      </a:r>
                    </a:p>
                  </a:txBody>
                  <a:tcPr/>
                </a:tc>
                <a:tc>
                  <a:txBody>
                    <a:bodyPr/>
                    <a:lstStyle/>
                    <a:p>
                      <a:r>
                        <a:rPr lang="en-US" sz="2400" dirty="0">
                          <a:latin typeface="Arial" panose="020B0604020202020204" pitchFamily="34" charset="0"/>
                          <a:cs typeface="Arial" panose="020B0604020202020204" pitchFamily="34" charset="0"/>
                        </a:rPr>
                        <a:t>Fidelity and Student Outcomes </a:t>
                      </a:r>
                      <a:r>
                        <a:rPr lang="en-US" sz="2400" b="0" dirty="0">
                          <a:latin typeface="Arial" panose="020B0604020202020204" pitchFamily="34" charset="0"/>
                          <a:cs typeface="Arial" panose="020B0604020202020204" pitchFamily="34" charset="0"/>
                        </a:rPr>
                        <a:t>Across Schools</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District Infrastructure to Support MTSS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What are the contributing factors </a:t>
                      </a:r>
                      <a:r>
                        <a:rPr lang="en-US" sz="2400" b="0" dirty="0">
                          <a:latin typeface="Arial" panose="020B0604020202020204" pitchFamily="34" charset="0"/>
                          <a:cs typeface="Arial" panose="020B0604020202020204" pitchFamily="34" charset="0"/>
                        </a:rPr>
                        <a:t>related to our </a:t>
                      </a:r>
                      <a:r>
                        <a:rPr lang="en-US" sz="2400" b="1" dirty="0">
                          <a:latin typeface="Arial" panose="020B0604020202020204" pitchFamily="34" charset="0"/>
                          <a:cs typeface="Arial" panose="020B0604020202020204" pitchFamily="34" charset="0"/>
                        </a:rPr>
                        <a:t>district infrastructure </a:t>
                      </a:r>
                      <a:r>
                        <a:rPr lang="en-US" sz="2400" dirty="0">
                          <a:latin typeface="Arial" panose="020B0604020202020204" pitchFamily="34" charset="0"/>
                          <a:cs typeface="Arial" panose="020B0604020202020204" pitchFamily="34" charset="0"/>
                        </a:rPr>
                        <a:t>that are impacting </a:t>
                      </a:r>
                      <a:r>
                        <a:rPr lang="en-US" sz="2400" b="1" dirty="0">
                          <a:latin typeface="Arial" panose="020B0604020202020204" pitchFamily="34" charset="0"/>
                          <a:cs typeface="Arial" panose="020B0604020202020204" pitchFamily="34" charset="0"/>
                        </a:rPr>
                        <a:t>fidelity of MTSS implementation AND student outcomes across schools</a:t>
                      </a:r>
                      <a:r>
                        <a:rPr lang="en-US"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45472499"/>
                  </a:ext>
                </a:extLst>
              </a:tr>
            </a:tbl>
          </a:graphicData>
        </a:graphic>
      </p:graphicFrame>
      <p:sp>
        <p:nvSpPr>
          <p:cNvPr id="5" name="Slide Number Placeholder 4">
            <a:extLst>
              <a:ext uri="{FF2B5EF4-FFF2-40B4-BE49-F238E27FC236}">
                <a16:creationId xmlns:a16="http://schemas.microsoft.com/office/drawing/2014/main" id="{3979874B-B8A3-DA45-A2C8-48493743F462}"/>
              </a:ext>
            </a:extLst>
          </p:cNvPr>
          <p:cNvSpPr>
            <a:spLocks noGrp="1"/>
          </p:cNvSpPr>
          <p:nvPr>
            <p:ph type="sldNum" sz="quarter" idx="10"/>
          </p:nvPr>
        </p:nvSpPr>
        <p:spPr/>
        <p:txBody>
          <a:bodyPr/>
          <a:lstStyle/>
          <a:p>
            <a:fld id="{D157684C-E34C-AF4E-86DB-84FA13603DA9}" type="slidenum">
              <a:rPr lang="en-US" smtClean="0"/>
              <a:pPr/>
              <a:t>22</a:t>
            </a:fld>
            <a:endParaRPr lang="en-US" dirty="0"/>
          </a:p>
        </p:txBody>
      </p:sp>
    </p:spTree>
    <p:extLst>
      <p:ext uri="{BB962C8B-B14F-4D97-AF65-F5344CB8AC3E}">
        <p14:creationId xmlns:p14="http://schemas.microsoft.com/office/powerpoint/2010/main" val="90624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082809-6892-EA46-B536-DC96BE3CE5C2}"/>
              </a:ext>
            </a:extLst>
          </p:cNvPr>
          <p:cNvSpPr>
            <a:spLocks noGrp="1"/>
          </p:cNvSpPr>
          <p:nvPr>
            <p:ph type="title"/>
          </p:nvPr>
        </p:nvSpPr>
        <p:spPr/>
        <p:txBody>
          <a:bodyPr/>
          <a:lstStyle/>
          <a:p>
            <a:r>
              <a:rPr lang="en-US" dirty="0"/>
              <a:t>What is the Result of Data Review?</a:t>
            </a:r>
          </a:p>
        </p:txBody>
      </p:sp>
      <p:sp>
        <p:nvSpPr>
          <p:cNvPr id="9" name="Content Placeholder 8">
            <a:extLst>
              <a:ext uri="{FF2B5EF4-FFF2-40B4-BE49-F238E27FC236}">
                <a16:creationId xmlns:a16="http://schemas.microsoft.com/office/drawing/2014/main" id="{625B26E7-0EE7-1741-AAF8-F3A3FED6EC2D}"/>
              </a:ext>
            </a:extLst>
          </p:cNvPr>
          <p:cNvSpPr>
            <a:spLocks noGrp="1"/>
          </p:cNvSpPr>
          <p:nvPr>
            <p:ph sz="quarter" idx="13"/>
          </p:nvPr>
        </p:nvSpPr>
        <p:spPr/>
        <p:txBody>
          <a:bodyPr/>
          <a:lstStyle/>
          <a:p>
            <a:pPr marL="27432" indent="0">
              <a:spcAft>
                <a:spcPts val="1800"/>
              </a:spcAft>
              <a:buNone/>
            </a:pPr>
            <a:r>
              <a:rPr lang="en-US" dirty="0"/>
              <a:t>A </a:t>
            </a:r>
            <a:r>
              <a:rPr lang="en-US" b="1" dirty="0">
                <a:solidFill>
                  <a:srgbClr val="006DB6"/>
                </a:solidFill>
              </a:rPr>
              <a:t>team</a:t>
            </a:r>
          </a:p>
          <a:p>
            <a:pPr lvl="1">
              <a:spcAft>
                <a:spcPts val="1800"/>
              </a:spcAft>
            </a:pPr>
            <a:r>
              <a:rPr lang="en-US" sz="2800" dirty="0"/>
              <a:t>Uses </a:t>
            </a:r>
            <a:r>
              <a:rPr lang="en-US" sz="2800" b="1" dirty="0">
                <a:solidFill>
                  <a:srgbClr val="006DB6"/>
                </a:solidFill>
              </a:rPr>
              <a:t>data</a:t>
            </a:r>
            <a:r>
              <a:rPr lang="en-US" sz="2800" dirty="0"/>
              <a:t> to develop or refine its </a:t>
            </a:r>
            <a:r>
              <a:rPr lang="en-US" sz="2800" b="1" dirty="0">
                <a:solidFill>
                  <a:srgbClr val="006DB6"/>
                </a:solidFill>
              </a:rPr>
              <a:t>plan</a:t>
            </a:r>
          </a:p>
          <a:p>
            <a:pPr lvl="1">
              <a:spcAft>
                <a:spcPts val="1800"/>
              </a:spcAft>
            </a:pPr>
            <a:r>
              <a:rPr lang="en-US" sz="2800" dirty="0">
                <a:solidFill>
                  <a:schemeClr val="tx1"/>
                </a:solidFill>
              </a:rPr>
              <a:t>Develops a </a:t>
            </a:r>
            <a:r>
              <a:rPr lang="en-US" sz="2800" b="1" dirty="0">
                <a:solidFill>
                  <a:srgbClr val="006DB6"/>
                </a:solidFill>
              </a:rPr>
              <a:t>summary </a:t>
            </a:r>
            <a:r>
              <a:rPr lang="en-US" sz="2800" dirty="0">
                <a:solidFill>
                  <a:schemeClr val="tx1"/>
                </a:solidFill>
              </a:rPr>
              <a:t>of the plan to </a:t>
            </a:r>
            <a:r>
              <a:rPr lang="en-US" sz="2800" b="1" dirty="0">
                <a:solidFill>
                  <a:srgbClr val="006DB6"/>
                </a:solidFill>
              </a:rPr>
              <a:t>communicate </a:t>
            </a:r>
            <a:r>
              <a:rPr lang="en-US" sz="2800" dirty="0">
                <a:solidFill>
                  <a:schemeClr val="tx1"/>
                </a:solidFill>
              </a:rPr>
              <a:t>to stakeholders</a:t>
            </a:r>
          </a:p>
          <a:p>
            <a:pPr lvl="1">
              <a:spcAft>
                <a:spcPts val="1800"/>
              </a:spcAft>
            </a:pPr>
            <a:r>
              <a:rPr lang="en-US" sz="2800" dirty="0"/>
              <a:t>Ensures the </a:t>
            </a:r>
            <a:r>
              <a:rPr lang="en-US" sz="2800" dirty="0">
                <a:solidFill>
                  <a:schemeClr val="tx1"/>
                </a:solidFill>
              </a:rPr>
              <a:t>district/school </a:t>
            </a:r>
            <a:r>
              <a:rPr lang="en-US" sz="2800" b="1" dirty="0">
                <a:solidFill>
                  <a:srgbClr val="006DB6"/>
                </a:solidFill>
              </a:rPr>
              <a:t>follows through </a:t>
            </a:r>
            <a:r>
              <a:rPr lang="en-US" sz="2800" dirty="0"/>
              <a:t>on the </a:t>
            </a:r>
            <a:r>
              <a:rPr lang="en-US" sz="2800" dirty="0">
                <a:solidFill>
                  <a:schemeClr val="tx1"/>
                </a:solidFill>
              </a:rPr>
              <a:t>plan </a:t>
            </a:r>
          </a:p>
          <a:p>
            <a:pPr marL="27432" indent="0">
              <a:spcAft>
                <a:spcPts val="1800"/>
              </a:spcAft>
              <a:buNone/>
            </a:pPr>
            <a:r>
              <a:rPr lang="en-US" dirty="0">
                <a:solidFill>
                  <a:schemeClr val="tx1"/>
                </a:solidFill>
              </a:rPr>
              <a:t>In order to </a:t>
            </a:r>
            <a:r>
              <a:rPr lang="en-US" b="1" dirty="0">
                <a:solidFill>
                  <a:srgbClr val="006DB6"/>
                </a:solidFill>
              </a:rPr>
              <a:t>improve outcomes </a:t>
            </a:r>
            <a:r>
              <a:rPr lang="en-US" dirty="0">
                <a:solidFill>
                  <a:schemeClr val="tx1"/>
                </a:solidFill>
              </a:rPr>
              <a:t>for students</a:t>
            </a:r>
          </a:p>
          <a:p>
            <a:pPr marL="27432" indent="0">
              <a:buNone/>
            </a:pPr>
            <a:endParaRPr lang="en-US" dirty="0"/>
          </a:p>
        </p:txBody>
      </p:sp>
      <p:sp>
        <p:nvSpPr>
          <p:cNvPr id="8" name="Text Placeholder 7">
            <a:extLst>
              <a:ext uri="{FF2B5EF4-FFF2-40B4-BE49-F238E27FC236}">
                <a16:creationId xmlns:a16="http://schemas.microsoft.com/office/drawing/2014/main" id="{7C23943C-AC5F-6F40-8202-1088C4A7034D}"/>
              </a:ext>
            </a:extLst>
          </p:cNvPr>
          <p:cNvSpPr>
            <a:spLocks noGrp="1"/>
          </p:cNvSpPr>
          <p:nvPr>
            <p:ph type="body" sz="quarter" idx="10"/>
          </p:nvPr>
        </p:nvSpPr>
        <p:spPr/>
        <p:txBody>
          <a:bodyPr/>
          <a:lstStyle/>
          <a:p>
            <a:endParaRPr lang="en-US"/>
          </a:p>
        </p:txBody>
      </p:sp>
      <p:sp>
        <p:nvSpPr>
          <p:cNvPr id="6" name="Slide Number Placeholder 5">
            <a:extLst>
              <a:ext uri="{FF2B5EF4-FFF2-40B4-BE49-F238E27FC236}">
                <a16:creationId xmlns:a16="http://schemas.microsoft.com/office/drawing/2014/main" id="{5F8FFE5E-607B-3D4B-8C49-4ADA4F51BA8E}"/>
              </a:ext>
            </a:extLst>
          </p:cNvPr>
          <p:cNvSpPr>
            <a:spLocks noGrp="1"/>
          </p:cNvSpPr>
          <p:nvPr>
            <p:ph type="sldNum" sz="quarter" idx="12"/>
          </p:nvPr>
        </p:nvSpPr>
        <p:spPr/>
        <p:txBody>
          <a:bodyPr/>
          <a:lstStyle/>
          <a:p>
            <a:fld id="{D0BC17C3-1FA9-4946-9401-29D239C6607F}" type="slidenum">
              <a:rPr lang="en-US" smtClean="0"/>
              <a:pPr/>
              <a:t>23</a:t>
            </a:fld>
            <a:endParaRPr lang="en-US" dirty="0"/>
          </a:p>
        </p:txBody>
      </p:sp>
    </p:spTree>
    <p:extLst>
      <p:ext uri="{BB962C8B-B14F-4D97-AF65-F5344CB8AC3E}">
        <p14:creationId xmlns:p14="http://schemas.microsoft.com/office/powerpoint/2010/main" val="429364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93F0-603D-E349-AC10-2B1FBA93B631}"/>
              </a:ext>
            </a:extLst>
          </p:cNvPr>
          <p:cNvSpPr>
            <a:spLocks noGrp="1"/>
          </p:cNvSpPr>
          <p:nvPr>
            <p:ph type="title"/>
          </p:nvPr>
        </p:nvSpPr>
        <p:spPr/>
        <p:txBody>
          <a:bodyPr/>
          <a:lstStyle/>
          <a:p>
            <a:r>
              <a:rPr lang="en-US" dirty="0"/>
              <a:t>“Deliverables” Resulting from Data Review</a:t>
            </a:r>
          </a:p>
        </p:txBody>
      </p:sp>
      <p:sp>
        <p:nvSpPr>
          <p:cNvPr id="3" name="Content Placeholder 2">
            <a:extLst>
              <a:ext uri="{FF2B5EF4-FFF2-40B4-BE49-F238E27FC236}">
                <a16:creationId xmlns:a16="http://schemas.microsoft.com/office/drawing/2014/main" id="{0734F3E9-4483-A944-9F44-67526BC35C73}"/>
              </a:ext>
            </a:extLst>
          </p:cNvPr>
          <p:cNvSpPr>
            <a:spLocks noGrp="1"/>
          </p:cNvSpPr>
          <p:nvPr>
            <p:ph sz="quarter" idx="13"/>
          </p:nvPr>
        </p:nvSpPr>
        <p:spPr/>
        <p:txBody>
          <a:bodyPr/>
          <a:lstStyle/>
          <a:p>
            <a:r>
              <a:rPr lang="en-US" dirty="0"/>
              <a:t>Gap Statement (Precise problem statement)</a:t>
            </a:r>
          </a:p>
          <a:p>
            <a:r>
              <a:rPr lang="en-US" dirty="0"/>
              <a:t>Challenge Statement (Hypothesis statement)</a:t>
            </a:r>
          </a:p>
          <a:p>
            <a:r>
              <a:rPr lang="en-US" dirty="0"/>
              <a:t>Measurable Goals (S.M.A.R.T. objective)</a:t>
            </a:r>
          </a:p>
          <a:p>
            <a:r>
              <a:rPr lang="en-US" dirty="0"/>
              <a:t>Updated strategies and activities in the Implementation Plan</a:t>
            </a:r>
          </a:p>
          <a:p>
            <a:r>
              <a:rPr lang="en-US" dirty="0"/>
              <a:t>Identified accomplishments to celebrate</a:t>
            </a:r>
          </a:p>
          <a:p>
            <a:r>
              <a:rPr lang="en-US" dirty="0"/>
              <a:t>Identified barriers to lift up to the district, ISD or state-level</a:t>
            </a:r>
          </a:p>
          <a:p>
            <a:r>
              <a:rPr lang="en-US" dirty="0"/>
              <a:t>Plan for communication with key stakeholders</a:t>
            </a:r>
          </a:p>
        </p:txBody>
      </p:sp>
      <p:sp>
        <p:nvSpPr>
          <p:cNvPr id="4" name="Text Placeholder 3">
            <a:extLst>
              <a:ext uri="{FF2B5EF4-FFF2-40B4-BE49-F238E27FC236}">
                <a16:creationId xmlns:a16="http://schemas.microsoft.com/office/drawing/2014/main" id="{4792206F-E18D-424D-8225-D7DE253B9A85}"/>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D3B79C1F-1D60-FE45-AAEF-492B8B274ED5}"/>
              </a:ext>
            </a:extLst>
          </p:cNvPr>
          <p:cNvSpPr>
            <a:spLocks noGrp="1"/>
          </p:cNvSpPr>
          <p:nvPr>
            <p:ph type="sldNum" sz="quarter" idx="12"/>
          </p:nvPr>
        </p:nvSpPr>
        <p:spPr/>
        <p:txBody>
          <a:bodyPr/>
          <a:lstStyle/>
          <a:p>
            <a:fld id="{D157684C-E34C-AF4E-86DB-84FA13603DA9}" type="slidenum">
              <a:rPr lang="en-US" smtClean="0"/>
              <a:pPr/>
              <a:t>24</a:t>
            </a:fld>
            <a:endParaRPr lang="en-US" dirty="0"/>
          </a:p>
        </p:txBody>
      </p:sp>
    </p:spTree>
    <p:extLst>
      <p:ext uri="{BB962C8B-B14F-4D97-AF65-F5344CB8AC3E}">
        <p14:creationId xmlns:p14="http://schemas.microsoft.com/office/powerpoint/2010/main" val="430885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535E-947B-2440-BA2B-8C26357EEC41}"/>
              </a:ext>
            </a:extLst>
          </p:cNvPr>
          <p:cNvSpPr>
            <a:spLocks noGrp="1"/>
          </p:cNvSpPr>
          <p:nvPr>
            <p:ph type="title"/>
          </p:nvPr>
        </p:nvSpPr>
        <p:spPr/>
        <p:txBody>
          <a:bodyPr/>
          <a:lstStyle/>
          <a:p>
            <a:r>
              <a:rPr lang="en-US" dirty="0"/>
              <a:t>Gap Statement (Precise Problem Statement)</a:t>
            </a:r>
          </a:p>
        </p:txBody>
      </p:sp>
      <p:sp>
        <p:nvSpPr>
          <p:cNvPr id="3" name="Content Placeholder 2">
            <a:extLst>
              <a:ext uri="{FF2B5EF4-FFF2-40B4-BE49-F238E27FC236}">
                <a16:creationId xmlns:a16="http://schemas.microsoft.com/office/drawing/2014/main" id="{1E1A109B-470E-7844-A791-58B5EE479341}"/>
              </a:ext>
            </a:extLst>
          </p:cNvPr>
          <p:cNvSpPr>
            <a:spLocks noGrp="1"/>
          </p:cNvSpPr>
          <p:nvPr>
            <p:ph sz="quarter" idx="13"/>
          </p:nvPr>
        </p:nvSpPr>
        <p:spPr/>
        <p:txBody>
          <a:bodyPr/>
          <a:lstStyle/>
          <a:p>
            <a:r>
              <a:rPr lang="en-US" b="1" dirty="0">
                <a:solidFill>
                  <a:srgbClr val="006DB6"/>
                </a:solidFill>
              </a:rPr>
              <a:t>Precise</a:t>
            </a:r>
            <a:r>
              <a:rPr lang="en-US" dirty="0"/>
              <a:t>, </a:t>
            </a:r>
            <a:r>
              <a:rPr lang="en-US" b="1" dirty="0">
                <a:solidFill>
                  <a:srgbClr val="006DB6"/>
                </a:solidFill>
              </a:rPr>
              <a:t>measurable</a:t>
            </a:r>
            <a:r>
              <a:rPr lang="en-US" dirty="0"/>
              <a:t> statement of </a:t>
            </a:r>
          </a:p>
          <a:p>
            <a:pPr lvl="1"/>
            <a:r>
              <a:rPr lang="en-US" sz="2800" dirty="0"/>
              <a:t>where we are in comparison to</a:t>
            </a:r>
          </a:p>
          <a:p>
            <a:pPr lvl="1"/>
            <a:r>
              <a:rPr lang="en-US" sz="2800" dirty="0"/>
              <a:t>where we want to be</a:t>
            </a:r>
          </a:p>
          <a:p>
            <a:r>
              <a:rPr lang="en-US" dirty="0"/>
              <a:t>Answers who, when, what, where, and why</a:t>
            </a:r>
          </a:p>
          <a:p>
            <a:r>
              <a:rPr lang="en-US" dirty="0"/>
              <a:t>Focuses on the collective (</a:t>
            </a:r>
            <a:r>
              <a:rPr lang="en-US" i="1" dirty="0"/>
              <a:t>our </a:t>
            </a:r>
            <a:r>
              <a:rPr lang="en-US" dirty="0"/>
              <a:t>district</a:t>
            </a:r>
            <a:r>
              <a:rPr lang="en-US" i="1" dirty="0"/>
              <a:t>, our </a:t>
            </a:r>
            <a:r>
              <a:rPr lang="en-US" dirty="0"/>
              <a:t>school</a:t>
            </a:r>
            <a:r>
              <a:rPr lang="en-US" i="1" dirty="0"/>
              <a:t>, our </a:t>
            </a:r>
            <a:r>
              <a:rPr lang="en-US" dirty="0"/>
              <a:t>students</a:t>
            </a:r>
            <a:r>
              <a:rPr lang="en-US" i="1" dirty="0"/>
              <a:t>)</a:t>
            </a:r>
            <a:r>
              <a:rPr lang="en-US" dirty="0"/>
              <a:t> </a:t>
            </a:r>
          </a:p>
          <a:p>
            <a:pPr marL="27432" indent="0">
              <a:buNone/>
            </a:pPr>
            <a:endParaRPr lang="en-US" dirty="0"/>
          </a:p>
          <a:p>
            <a:endParaRPr lang="en-US" dirty="0"/>
          </a:p>
        </p:txBody>
      </p:sp>
      <p:sp>
        <p:nvSpPr>
          <p:cNvPr id="4" name="Text Placeholder 3">
            <a:extLst>
              <a:ext uri="{FF2B5EF4-FFF2-40B4-BE49-F238E27FC236}">
                <a16:creationId xmlns:a16="http://schemas.microsoft.com/office/drawing/2014/main" id="{97E0B17C-6FDE-1645-8DF3-14948653B536}"/>
              </a:ext>
            </a:extLst>
          </p:cNvPr>
          <p:cNvSpPr>
            <a:spLocks noGrp="1"/>
          </p:cNvSpPr>
          <p:nvPr>
            <p:ph type="body"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64EFBD74-3D20-DE4C-BC64-92C3337503D2}"/>
              </a:ext>
            </a:extLst>
          </p:cNvPr>
          <p:cNvSpPr>
            <a:spLocks noGrp="1"/>
          </p:cNvSpPr>
          <p:nvPr>
            <p:ph type="sldNum" sz="quarter" idx="12"/>
          </p:nvPr>
        </p:nvSpPr>
        <p:spPr/>
        <p:txBody>
          <a:bodyPr/>
          <a:lstStyle/>
          <a:p>
            <a:fld id="{D157684C-E34C-AF4E-86DB-84FA13603DA9}" type="slidenum">
              <a:rPr lang="en-US" smtClean="0"/>
              <a:pPr/>
              <a:t>25</a:t>
            </a:fld>
            <a:endParaRPr lang="en-US" dirty="0"/>
          </a:p>
        </p:txBody>
      </p:sp>
    </p:spTree>
    <p:extLst>
      <p:ext uri="{BB962C8B-B14F-4D97-AF65-F5344CB8AC3E}">
        <p14:creationId xmlns:p14="http://schemas.microsoft.com/office/powerpoint/2010/main" val="3788715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E801-AFD4-0B43-A9AA-2CF9DC397831}"/>
              </a:ext>
            </a:extLst>
          </p:cNvPr>
          <p:cNvSpPr>
            <a:spLocks noGrp="1"/>
          </p:cNvSpPr>
          <p:nvPr>
            <p:ph type="title"/>
          </p:nvPr>
        </p:nvSpPr>
        <p:spPr/>
        <p:txBody>
          <a:bodyPr/>
          <a:lstStyle/>
          <a:p>
            <a:r>
              <a:rPr lang="en-US" dirty="0"/>
              <a:t>Gap or Opportunity?</a:t>
            </a:r>
          </a:p>
        </p:txBody>
      </p:sp>
      <p:sp>
        <p:nvSpPr>
          <p:cNvPr id="3" name="Content Placeholder 2">
            <a:extLst>
              <a:ext uri="{FF2B5EF4-FFF2-40B4-BE49-F238E27FC236}">
                <a16:creationId xmlns:a16="http://schemas.microsoft.com/office/drawing/2014/main" id="{ADE4F87F-C674-C84E-96E9-76DD3FB53B72}"/>
              </a:ext>
            </a:extLst>
          </p:cNvPr>
          <p:cNvSpPr>
            <a:spLocks noGrp="1"/>
          </p:cNvSpPr>
          <p:nvPr>
            <p:ph sz="quarter" idx="13"/>
          </p:nvPr>
        </p:nvSpPr>
        <p:spPr/>
        <p:txBody>
          <a:bodyPr/>
          <a:lstStyle/>
          <a:p>
            <a:r>
              <a:rPr lang="en-US" dirty="0"/>
              <a:t>The precision and ability to measure progress is what is most important, not the language of “gap” or “problem”</a:t>
            </a:r>
          </a:p>
          <a:p>
            <a:r>
              <a:rPr lang="en-US" dirty="0"/>
              <a:t>The term “gap” serves to reminds us there are two parts to the statement (where we are and where we want to be)</a:t>
            </a:r>
          </a:p>
          <a:p>
            <a:r>
              <a:rPr lang="en-US" dirty="0"/>
              <a:t>Possible alternative term: opportunity statement</a:t>
            </a:r>
          </a:p>
        </p:txBody>
      </p:sp>
      <p:sp>
        <p:nvSpPr>
          <p:cNvPr id="5" name="Slide Number Placeholder 4">
            <a:extLst>
              <a:ext uri="{FF2B5EF4-FFF2-40B4-BE49-F238E27FC236}">
                <a16:creationId xmlns:a16="http://schemas.microsoft.com/office/drawing/2014/main" id="{372A597E-9069-0F43-BD9C-B84BBBC83A4B}"/>
              </a:ext>
            </a:extLst>
          </p:cNvPr>
          <p:cNvSpPr>
            <a:spLocks noGrp="1"/>
          </p:cNvSpPr>
          <p:nvPr>
            <p:ph type="sldNum" sz="quarter" idx="12"/>
          </p:nvPr>
        </p:nvSpPr>
        <p:spPr/>
        <p:txBody>
          <a:bodyPr/>
          <a:lstStyle/>
          <a:p>
            <a:fld id="{D157684C-E34C-AF4E-86DB-84FA13603DA9}" type="slidenum">
              <a:rPr lang="en-US" smtClean="0"/>
              <a:pPr/>
              <a:t>26</a:t>
            </a:fld>
            <a:endParaRPr lang="en-US" dirty="0"/>
          </a:p>
        </p:txBody>
      </p:sp>
    </p:spTree>
    <p:extLst>
      <p:ext uri="{BB962C8B-B14F-4D97-AF65-F5344CB8AC3E}">
        <p14:creationId xmlns:p14="http://schemas.microsoft.com/office/powerpoint/2010/main" val="3565947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B7F7DB-309B-2941-9BF1-0A8045CEC2F6}"/>
              </a:ext>
            </a:extLst>
          </p:cNvPr>
          <p:cNvSpPr>
            <a:spLocks noGrp="1"/>
          </p:cNvSpPr>
          <p:nvPr>
            <p:ph type="title"/>
          </p:nvPr>
        </p:nvSpPr>
        <p:spPr>
          <a:xfrm>
            <a:off x="528699" y="807720"/>
            <a:ext cx="11131550" cy="640080"/>
          </a:xfrm>
        </p:spPr>
        <p:txBody>
          <a:bodyPr/>
          <a:lstStyle/>
          <a:p>
            <a:r>
              <a:rPr lang="en-US" dirty="0"/>
              <a:t>Root Cause Analysis: Challenge Statement (Hypothesis Statement)</a:t>
            </a:r>
          </a:p>
        </p:txBody>
      </p:sp>
      <p:sp>
        <p:nvSpPr>
          <p:cNvPr id="10" name="Content Placeholder 9">
            <a:extLst>
              <a:ext uri="{FF2B5EF4-FFF2-40B4-BE49-F238E27FC236}">
                <a16:creationId xmlns:a16="http://schemas.microsoft.com/office/drawing/2014/main" id="{45BD8B25-718A-1B44-9003-82DC2964E786}"/>
              </a:ext>
            </a:extLst>
          </p:cNvPr>
          <p:cNvSpPr>
            <a:spLocks noGrp="1"/>
          </p:cNvSpPr>
          <p:nvPr>
            <p:ph sz="quarter" idx="13"/>
          </p:nvPr>
        </p:nvSpPr>
        <p:spPr>
          <a:xfrm>
            <a:off x="682749" y="1828800"/>
            <a:ext cx="10820401" cy="3886200"/>
          </a:xfrm>
        </p:spPr>
        <p:txBody>
          <a:bodyPr/>
          <a:lstStyle/>
          <a:p>
            <a:r>
              <a:rPr lang="en-US" dirty="0"/>
              <a:t>Root cause analysis should culminate in a challenge statement</a:t>
            </a:r>
          </a:p>
          <a:p>
            <a:r>
              <a:rPr lang="en-US" dirty="0"/>
              <a:t>Framing as an If, Then sets the team up for successful planning</a:t>
            </a:r>
          </a:p>
          <a:p>
            <a:r>
              <a:rPr lang="en-US" dirty="0"/>
              <a:t>Leads to actions tied directly to desired results</a:t>
            </a:r>
          </a:p>
          <a:p>
            <a:r>
              <a:rPr lang="en-US" b="1" dirty="0"/>
              <a:t>If we address </a:t>
            </a:r>
            <a:r>
              <a:rPr lang="en-US" dirty="0"/>
              <a:t>(this contributing factor), </a:t>
            </a:r>
            <a:r>
              <a:rPr lang="en-US" b="1" dirty="0"/>
              <a:t>then we should expect to see </a:t>
            </a:r>
            <a:r>
              <a:rPr lang="en-US" dirty="0"/>
              <a:t>(this change in student outcomes)</a:t>
            </a:r>
          </a:p>
          <a:p>
            <a:pPr marL="27432" indent="0">
              <a:buNone/>
            </a:pPr>
            <a:endParaRPr lang="en-US" dirty="0"/>
          </a:p>
        </p:txBody>
      </p:sp>
      <p:sp>
        <p:nvSpPr>
          <p:cNvPr id="9" name="Text Placeholder 8">
            <a:extLst>
              <a:ext uri="{FF2B5EF4-FFF2-40B4-BE49-F238E27FC236}">
                <a16:creationId xmlns:a16="http://schemas.microsoft.com/office/drawing/2014/main" id="{5E9E9863-CEC2-804C-B455-881CFDE968F1}"/>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CAFD2662-B2F4-D140-9A6E-E1801F415897}"/>
              </a:ext>
            </a:extLst>
          </p:cNvPr>
          <p:cNvSpPr>
            <a:spLocks noGrp="1"/>
          </p:cNvSpPr>
          <p:nvPr>
            <p:ph type="sldNum" sz="quarter" idx="12"/>
          </p:nvPr>
        </p:nvSpPr>
        <p:spPr/>
        <p:txBody>
          <a:bodyPr/>
          <a:lstStyle/>
          <a:p>
            <a:fld id="{D157684C-E34C-AF4E-86DB-84FA13603DA9}" type="slidenum">
              <a:rPr lang="en-US" smtClean="0"/>
              <a:pPr/>
              <a:t>27</a:t>
            </a:fld>
            <a:endParaRPr lang="en-US" dirty="0"/>
          </a:p>
        </p:txBody>
      </p:sp>
    </p:spTree>
    <p:extLst>
      <p:ext uri="{BB962C8B-B14F-4D97-AF65-F5344CB8AC3E}">
        <p14:creationId xmlns:p14="http://schemas.microsoft.com/office/powerpoint/2010/main" val="4177733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2464-7FB1-2B4D-A903-6916E78D74A5}"/>
              </a:ext>
            </a:extLst>
          </p:cNvPr>
          <p:cNvSpPr>
            <a:spLocks noGrp="1"/>
          </p:cNvSpPr>
          <p:nvPr>
            <p:ph type="title"/>
          </p:nvPr>
        </p:nvSpPr>
        <p:spPr/>
        <p:txBody>
          <a:bodyPr/>
          <a:lstStyle/>
          <a:p>
            <a:r>
              <a:rPr lang="en-US" dirty="0"/>
              <a:t>District-Level Root Cause Analysis</a:t>
            </a:r>
          </a:p>
        </p:txBody>
      </p:sp>
      <p:sp>
        <p:nvSpPr>
          <p:cNvPr id="3" name="Content Placeholder 2">
            <a:extLst>
              <a:ext uri="{FF2B5EF4-FFF2-40B4-BE49-F238E27FC236}">
                <a16:creationId xmlns:a16="http://schemas.microsoft.com/office/drawing/2014/main" id="{645CBFBD-C765-524C-8E42-78166F03032E}"/>
              </a:ext>
            </a:extLst>
          </p:cNvPr>
          <p:cNvSpPr>
            <a:spLocks noGrp="1"/>
          </p:cNvSpPr>
          <p:nvPr>
            <p:ph sz="quarter" idx="13"/>
          </p:nvPr>
        </p:nvSpPr>
        <p:spPr/>
        <p:txBody>
          <a:bodyPr/>
          <a:lstStyle/>
          <a:p>
            <a:r>
              <a:rPr lang="en-US" dirty="0"/>
              <a:t>The challenge statement should directly connect back to the work of the District Implementation Team </a:t>
            </a:r>
          </a:p>
          <a:p>
            <a:pPr lvl="1"/>
            <a:r>
              <a:rPr lang="en-US" dirty="0"/>
              <a:t>Specifically, building and sustaining the infrastructure to support district-wide implementation of MTSS</a:t>
            </a:r>
          </a:p>
          <a:p>
            <a:r>
              <a:rPr lang="en-US" dirty="0"/>
              <a:t>Your District Capacity Assessment provides the starting point for root cause analysis</a:t>
            </a:r>
          </a:p>
          <a:p>
            <a:endParaRPr lang="en-US" dirty="0"/>
          </a:p>
        </p:txBody>
      </p:sp>
      <p:sp>
        <p:nvSpPr>
          <p:cNvPr id="4" name="Text Placeholder 3">
            <a:extLst>
              <a:ext uri="{FF2B5EF4-FFF2-40B4-BE49-F238E27FC236}">
                <a16:creationId xmlns:a16="http://schemas.microsoft.com/office/drawing/2014/main" id="{7B00DA4F-08CC-8448-A019-BAB85E5F629C}"/>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A993B8E7-65E9-3440-A50D-916EA54785DD}"/>
              </a:ext>
            </a:extLst>
          </p:cNvPr>
          <p:cNvSpPr>
            <a:spLocks noGrp="1"/>
          </p:cNvSpPr>
          <p:nvPr>
            <p:ph type="sldNum" sz="quarter" idx="12"/>
          </p:nvPr>
        </p:nvSpPr>
        <p:spPr/>
        <p:txBody>
          <a:bodyPr/>
          <a:lstStyle/>
          <a:p>
            <a:fld id="{D157684C-E34C-AF4E-86DB-84FA13603DA9}" type="slidenum">
              <a:rPr lang="en-US" smtClean="0"/>
              <a:pPr/>
              <a:t>28</a:t>
            </a:fld>
            <a:endParaRPr lang="en-US" dirty="0"/>
          </a:p>
        </p:txBody>
      </p:sp>
    </p:spTree>
    <p:extLst>
      <p:ext uri="{BB962C8B-B14F-4D97-AF65-F5344CB8AC3E}">
        <p14:creationId xmlns:p14="http://schemas.microsoft.com/office/powerpoint/2010/main" val="3526694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E8B6B-83D7-7A4D-B632-8C592AF766BF}"/>
              </a:ext>
            </a:extLst>
          </p:cNvPr>
          <p:cNvSpPr>
            <a:spLocks noGrp="1"/>
          </p:cNvSpPr>
          <p:nvPr>
            <p:ph type="title"/>
          </p:nvPr>
        </p:nvSpPr>
        <p:spPr/>
        <p:txBody>
          <a:bodyPr/>
          <a:lstStyle/>
          <a:p>
            <a:r>
              <a:rPr lang="en-US" dirty="0"/>
              <a:t>2.0 District Capacity Assessment</a:t>
            </a:r>
          </a:p>
        </p:txBody>
      </p:sp>
      <p:sp>
        <p:nvSpPr>
          <p:cNvPr id="3" name="Text Placeholder 2">
            <a:extLst>
              <a:ext uri="{FF2B5EF4-FFF2-40B4-BE49-F238E27FC236}">
                <a16:creationId xmlns:a16="http://schemas.microsoft.com/office/drawing/2014/main" id="{808F6E0A-980A-134F-BD22-2A7AD0D97E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298A5B-4FA5-524F-A316-693828C66F21}"/>
              </a:ext>
            </a:extLst>
          </p:cNvPr>
          <p:cNvSpPr>
            <a:spLocks noGrp="1"/>
          </p:cNvSpPr>
          <p:nvPr>
            <p:ph type="sldNum" sz="quarter" idx="10"/>
          </p:nvPr>
        </p:nvSpPr>
        <p:spPr/>
        <p:txBody>
          <a:bodyPr/>
          <a:lstStyle/>
          <a:p>
            <a:fld id="{D157684C-E34C-AF4E-86DB-84FA13603DA9}" type="slidenum">
              <a:rPr lang="en-US" smtClean="0"/>
              <a:pPr/>
              <a:t>29</a:t>
            </a:fld>
            <a:endParaRPr lang="en-US" dirty="0"/>
          </a:p>
        </p:txBody>
      </p:sp>
    </p:spTree>
    <p:extLst>
      <p:ext uri="{BB962C8B-B14F-4D97-AF65-F5344CB8AC3E}">
        <p14:creationId xmlns:p14="http://schemas.microsoft.com/office/powerpoint/2010/main" val="288783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45065-D19F-754D-A880-25BD425B0DE8}"/>
              </a:ext>
            </a:extLst>
          </p:cNvPr>
          <p:cNvSpPr>
            <a:spLocks noGrp="1"/>
          </p:cNvSpPr>
          <p:nvPr>
            <p:ph type="title"/>
          </p:nvPr>
        </p:nvSpPr>
        <p:spPr/>
        <p:txBody>
          <a:bodyPr/>
          <a:lstStyle/>
          <a:p>
            <a:r>
              <a:rPr lang="en-US" dirty="0"/>
              <a:t>Group Expectations - Virtual</a:t>
            </a:r>
          </a:p>
        </p:txBody>
      </p:sp>
      <p:sp>
        <p:nvSpPr>
          <p:cNvPr id="3" name="Content Placeholder 2">
            <a:extLst>
              <a:ext uri="{FF2B5EF4-FFF2-40B4-BE49-F238E27FC236}">
                <a16:creationId xmlns:a16="http://schemas.microsoft.com/office/drawing/2014/main" id="{1E2E86CE-2D60-B842-B5D7-6828E997EF54}"/>
              </a:ext>
            </a:extLst>
          </p:cNvPr>
          <p:cNvSpPr>
            <a:spLocks noGrp="1"/>
          </p:cNvSpPr>
          <p:nvPr>
            <p:ph idx="1"/>
          </p:nvPr>
        </p:nvSpPr>
        <p:spPr/>
        <p:txBody>
          <a:bodyPr/>
          <a:lstStyle/>
          <a:p>
            <a:pPr marL="27432" indent="0">
              <a:buNone/>
            </a:pPr>
            <a:r>
              <a:rPr lang="en-US" dirty="0"/>
              <a:t>Be Responsible</a:t>
            </a:r>
          </a:p>
          <a:p>
            <a:r>
              <a:rPr lang="en-US" dirty="0"/>
              <a:t>Return from breaks on time</a:t>
            </a:r>
          </a:p>
          <a:p>
            <a:r>
              <a:rPr lang="en-US" dirty="0"/>
              <a:t>Active Participation</a:t>
            </a:r>
          </a:p>
          <a:p>
            <a:pPr lvl="1"/>
            <a:r>
              <a:rPr lang="en-US" dirty="0"/>
              <a:t>Use participant features of raise hand, thumbs up, etc.</a:t>
            </a:r>
          </a:p>
          <a:p>
            <a:pPr lvl="1"/>
            <a:r>
              <a:rPr lang="en-US" dirty="0"/>
              <a:t>Type short answer or questions in chat box</a:t>
            </a:r>
          </a:p>
          <a:p>
            <a:pPr lvl="1"/>
            <a:r>
              <a:rPr lang="en-US" dirty="0"/>
              <a:t>Respond to poll questions, if provided</a:t>
            </a:r>
          </a:p>
          <a:p>
            <a:pPr marL="27432" indent="0">
              <a:buNone/>
            </a:pPr>
            <a:r>
              <a:rPr lang="en-US" dirty="0"/>
              <a:t>Be Respectful</a:t>
            </a:r>
          </a:p>
          <a:p>
            <a:r>
              <a:rPr lang="en-US" dirty="0"/>
              <a:t>Limit use of chat box to essential communication</a:t>
            </a:r>
          </a:p>
          <a:p>
            <a:r>
              <a:rPr lang="en-US" dirty="0"/>
              <a:t>Please refrain from email and internet browsing</a:t>
            </a:r>
          </a:p>
          <a:p>
            <a:r>
              <a:rPr lang="en-US" dirty="0"/>
              <a:t>Place your phone and other devices on mute and out-of-sight</a:t>
            </a:r>
          </a:p>
          <a:p>
            <a:endParaRPr lang="en-US" dirty="0"/>
          </a:p>
        </p:txBody>
      </p:sp>
      <p:sp>
        <p:nvSpPr>
          <p:cNvPr id="4" name="Slide Number Placeholder 3">
            <a:extLst>
              <a:ext uri="{FF2B5EF4-FFF2-40B4-BE49-F238E27FC236}">
                <a16:creationId xmlns:a16="http://schemas.microsoft.com/office/drawing/2014/main" id="{421BA280-4B04-3F4D-93E7-02CC8ECA8657}"/>
              </a:ext>
            </a:extLst>
          </p:cNvPr>
          <p:cNvSpPr>
            <a:spLocks noGrp="1"/>
          </p:cNvSpPr>
          <p:nvPr>
            <p:ph type="sldNum" sz="quarter" idx="10"/>
          </p:nvPr>
        </p:nvSpPr>
        <p:spPr/>
        <p:txBody>
          <a:bodyPr/>
          <a:lstStyle/>
          <a:p>
            <a:fld id="{D157684C-E34C-AF4E-86DB-84FA13603DA9}" type="slidenum">
              <a:rPr lang="en-US" smtClean="0"/>
              <a:pPr/>
              <a:t>3</a:t>
            </a:fld>
            <a:endParaRPr lang="en-US" dirty="0"/>
          </a:p>
        </p:txBody>
      </p:sp>
    </p:spTree>
    <p:extLst>
      <p:ext uri="{BB962C8B-B14F-4D97-AF65-F5344CB8AC3E}">
        <p14:creationId xmlns:p14="http://schemas.microsoft.com/office/powerpoint/2010/main" val="3980996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C031E-1AE7-4F4E-A912-8EF257813430}"/>
              </a:ext>
            </a:extLst>
          </p:cNvPr>
          <p:cNvSpPr>
            <a:spLocks noGrp="1"/>
          </p:cNvSpPr>
          <p:nvPr>
            <p:ph type="title"/>
          </p:nvPr>
        </p:nvSpPr>
        <p:spPr/>
        <p:txBody>
          <a:bodyPr/>
          <a:lstStyle/>
          <a:p>
            <a:r>
              <a:rPr lang="en-US" dirty="0">
                <a:solidFill>
                  <a:schemeClr val="accent4"/>
                </a:solidFill>
              </a:rPr>
              <a:t>Note to Coordinator and IS</a:t>
            </a:r>
          </a:p>
        </p:txBody>
      </p:sp>
      <p:sp>
        <p:nvSpPr>
          <p:cNvPr id="3" name="Content Placeholder 2">
            <a:extLst>
              <a:ext uri="{FF2B5EF4-FFF2-40B4-BE49-F238E27FC236}">
                <a16:creationId xmlns:a16="http://schemas.microsoft.com/office/drawing/2014/main" id="{25B7FF21-A372-074D-9A86-4C64AF5E2005}"/>
              </a:ext>
            </a:extLst>
          </p:cNvPr>
          <p:cNvSpPr>
            <a:spLocks noGrp="1"/>
          </p:cNvSpPr>
          <p:nvPr>
            <p:ph sz="quarter" idx="13"/>
          </p:nvPr>
        </p:nvSpPr>
        <p:spPr/>
        <p:txBody>
          <a:bodyPr/>
          <a:lstStyle/>
          <a:p>
            <a:r>
              <a:rPr lang="en-US" dirty="0">
                <a:solidFill>
                  <a:schemeClr val="accent4"/>
                </a:solidFill>
              </a:rPr>
              <a:t>Review notes from the last administration of the DCA and identify any topics that may need to be discussed before, during or after the DCA administration.</a:t>
            </a:r>
          </a:p>
          <a:p>
            <a:r>
              <a:rPr lang="en-US" dirty="0">
                <a:solidFill>
                  <a:schemeClr val="accent4"/>
                </a:solidFill>
              </a:rPr>
              <a:t>If planning to administer the DCA using a video conferencing platform, review this </a:t>
            </a:r>
            <a:r>
              <a:rPr lang="en-US" dirty="0">
                <a:solidFill>
                  <a:schemeClr val="accent4"/>
                </a:solidFill>
                <a:hlinkClick r:id="rId3"/>
              </a:rPr>
              <a:t>resource from NIRN </a:t>
            </a:r>
            <a:r>
              <a:rPr lang="en-US" dirty="0">
                <a:solidFill>
                  <a:schemeClr val="accent4"/>
                </a:solidFill>
              </a:rPr>
              <a:t>and consider modifying activity 2.2.</a:t>
            </a:r>
          </a:p>
          <a:p>
            <a:endParaRPr lang="en-US" dirty="0"/>
          </a:p>
        </p:txBody>
      </p:sp>
      <p:sp>
        <p:nvSpPr>
          <p:cNvPr id="4" name="Text Placeholder 3">
            <a:extLst>
              <a:ext uri="{FF2B5EF4-FFF2-40B4-BE49-F238E27FC236}">
                <a16:creationId xmlns:a16="http://schemas.microsoft.com/office/drawing/2014/main" id="{9ED7C861-7928-4B48-ACAE-050213B0E2F4}"/>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FA2F47EA-E2B7-CD46-A2AE-AECB3A11D869}"/>
              </a:ext>
            </a:extLst>
          </p:cNvPr>
          <p:cNvSpPr>
            <a:spLocks noGrp="1"/>
          </p:cNvSpPr>
          <p:nvPr>
            <p:ph type="sldNum" sz="quarter" idx="12"/>
          </p:nvPr>
        </p:nvSpPr>
        <p:spPr/>
        <p:txBody>
          <a:bodyPr/>
          <a:lstStyle/>
          <a:p>
            <a:fld id="{D157684C-E34C-AF4E-86DB-84FA13603DA9}" type="slidenum">
              <a:rPr lang="en-US" smtClean="0"/>
              <a:pPr/>
              <a:t>30</a:t>
            </a:fld>
            <a:endParaRPr lang="en-US" dirty="0"/>
          </a:p>
        </p:txBody>
      </p:sp>
    </p:spTree>
    <p:extLst>
      <p:ext uri="{BB962C8B-B14F-4D97-AF65-F5344CB8AC3E}">
        <p14:creationId xmlns:p14="http://schemas.microsoft.com/office/powerpoint/2010/main" val="826294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B101-C2E5-C44C-93F2-8E1E35FFF405}"/>
              </a:ext>
            </a:extLst>
          </p:cNvPr>
          <p:cNvSpPr>
            <a:spLocks noGrp="1"/>
          </p:cNvSpPr>
          <p:nvPr>
            <p:ph type="title"/>
          </p:nvPr>
        </p:nvSpPr>
        <p:spPr/>
        <p:txBody>
          <a:bodyPr/>
          <a:lstStyle/>
          <a:p>
            <a:r>
              <a:rPr lang="en-US" dirty="0"/>
              <a:t>Defining the District Capacity Assessment (DCA)</a:t>
            </a:r>
          </a:p>
        </p:txBody>
      </p:sp>
      <p:sp>
        <p:nvSpPr>
          <p:cNvPr id="3" name="Content Placeholder 2">
            <a:extLst>
              <a:ext uri="{FF2B5EF4-FFF2-40B4-BE49-F238E27FC236}">
                <a16:creationId xmlns:a16="http://schemas.microsoft.com/office/drawing/2014/main" id="{94A126AC-0C5C-CA4C-89CE-9FD5ED1D11A1}"/>
              </a:ext>
            </a:extLst>
          </p:cNvPr>
          <p:cNvSpPr>
            <a:spLocks noGrp="1"/>
          </p:cNvSpPr>
          <p:nvPr>
            <p:ph sz="quarter" idx="13"/>
          </p:nvPr>
        </p:nvSpPr>
        <p:spPr/>
        <p:txBody>
          <a:bodyPr/>
          <a:lstStyle/>
          <a:p>
            <a:pPr>
              <a:spcBef>
                <a:spcPts val="1200"/>
              </a:spcBef>
              <a:spcAft>
                <a:spcPts val="1200"/>
              </a:spcAft>
            </a:pPr>
            <a:r>
              <a:rPr lang="en-US" dirty="0"/>
              <a:t>Bi-annual self-assessment of a district’s implementation capacity: typically assessed in August / September and January / February</a:t>
            </a:r>
          </a:p>
          <a:p>
            <a:pPr>
              <a:spcBef>
                <a:spcPts val="1200"/>
              </a:spcBef>
              <a:spcAft>
                <a:spcPts val="1200"/>
              </a:spcAft>
            </a:pPr>
            <a:r>
              <a:rPr lang="en-US" dirty="0"/>
              <a:t>Responses are framed around an “Effective Innovation” (EI)</a:t>
            </a:r>
          </a:p>
          <a:p>
            <a:r>
              <a:rPr lang="en-US" dirty="0"/>
              <a:t>Effective Innovation (EI) is defined as:</a:t>
            </a:r>
          </a:p>
          <a:p>
            <a:pPr lvl="1"/>
            <a:r>
              <a:rPr lang="en-US" dirty="0"/>
              <a:t>A set of defined practices used in schools to achieve outcomes that has been proven to produce desired results</a:t>
            </a:r>
          </a:p>
          <a:p>
            <a:pPr>
              <a:spcBef>
                <a:spcPts val="1200"/>
              </a:spcBef>
              <a:spcAft>
                <a:spcPts val="1200"/>
              </a:spcAft>
            </a:pPr>
            <a:r>
              <a:rPr lang="en-US" dirty="0"/>
              <a:t>The EI you will frame the DCA around is an integrated behavior and reading MTSS model</a:t>
            </a:r>
          </a:p>
          <a:p>
            <a:endParaRPr lang="en-US" dirty="0"/>
          </a:p>
        </p:txBody>
      </p:sp>
      <p:sp>
        <p:nvSpPr>
          <p:cNvPr id="5" name="Slide Number Placeholder 4">
            <a:extLst>
              <a:ext uri="{FF2B5EF4-FFF2-40B4-BE49-F238E27FC236}">
                <a16:creationId xmlns:a16="http://schemas.microsoft.com/office/drawing/2014/main" id="{ECD2F825-7BC5-2448-AB1F-545F902AC619}"/>
              </a:ext>
            </a:extLst>
          </p:cNvPr>
          <p:cNvSpPr>
            <a:spLocks noGrp="1"/>
          </p:cNvSpPr>
          <p:nvPr>
            <p:ph type="sldNum" sz="quarter" idx="12"/>
          </p:nvPr>
        </p:nvSpPr>
        <p:spPr/>
        <p:txBody>
          <a:bodyPr/>
          <a:lstStyle/>
          <a:p>
            <a:fld id="{D157684C-E34C-AF4E-86DB-84FA13603DA9}" type="slidenum">
              <a:rPr lang="en-US" smtClean="0"/>
              <a:pPr/>
              <a:t>31</a:t>
            </a:fld>
            <a:endParaRPr lang="en-US" dirty="0"/>
          </a:p>
        </p:txBody>
      </p:sp>
    </p:spTree>
    <p:extLst>
      <p:ext uri="{BB962C8B-B14F-4D97-AF65-F5344CB8AC3E}">
        <p14:creationId xmlns:p14="http://schemas.microsoft.com/office/powerpoint/2010/main" val="3021562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8273-3496-0E4D-8A08-ABC2A826AB5A}"/>
              </a:ext>
            </a:extLst>
          </p:cNvPr>
          <p:cNvSpPr>
            <a:spLocks noGrp="1"/>
          </p:cNvSpPr>
          <p:nvPr>
            <p:ph type="title"/>
          </p:nvPr>
        </p:nvSpPr>
        <p:spPr/>
        <p:txBody>
          <a:bodyPr/>
          <a:lstStyle/>
          <a:p>
            <a:r>
              <a:rPr lang="en-US" dirty="0"/>
              <a:t>Activity 2.1</a:t>
            </a:r>
          </a:p>
        </p:txBody>
      </p:sp>
      <p:sp>
        <p:nvSpPr>
          <p:cNvPr id="3" name="Content Placeholder 2">
            <a:extLst>
              <a:ext uri="{FF2B5EF4-FFF2-40B4-BE49-F238E27FC236}">
                <a16:creationId xmlns:a16="http://schemas.microsoft.com/office/drawing/2014/main" id="{61EAE9EC-0CFD-1A40-91DB-73BF1747CE8D}"/>
              </a:ext>
            </a:extLst>
          </p:cNvPr>
          <p:cNvSpPr>
            <a:spLocks noGrp="1"/>
          </p:cNvSpPr>
          <p:nvPr>
            <p:ph sz="quarter" idx="12"/>
          </p:nvPr>
        </p:nvSpPr>
        <p:spPr/>
        <p:txBody>
          <a:bodyPr/>
          <a:lstStyle/>
          <a:p>
            <a:pPr>
              <a:spcBef>
                <a:spcPts val="1200"/>
              </a:spcBef>
              <a:spcAft>
                <a:spcPts val="1200"/>
              </a:spcAft>
            </a:pPr>
            <a:r>
              <a:rPr lang="en-US" dirty="0"/>
              <a:t>Access your copy of the District Capacity Assessment (DCA)</a:t>
            </a:r>
          </a:p>
          <a:p>
            <a:pPr>
              <a:spcBef>
                <a:spcPts val="1200"/>
              </a:spcBef>
              <a:spcAft>
                <a:spcPts val="1200"/>
              </a:spcAft>
            </a:pPr>
            <a:r>
              <a:rPr lang="en-US" dirty="0"/>
              <a:t>Your Implementation Specialist and/or your Coordinator will administer the DCA </a:t>
            </a:r>
          </a:p>
          <a:p>
            <a:pPr>
              <a:spcBef>
                <a:spcPts val="1200"/>
              </a:spcBef>
              <a:spcAft>
                <a:spcPts val="1200"/>
              </a:spcAft>
            </a:pPr>
            <a:r>
              <a:rPr lang="en-US" dirty="0"/>
              <a:t>Identify someone who will enter scores and record notes in the </a:t>
            </a:r>
            <a:r>
              <a:rPr lang="en-US" dirty="0" err="1"/>
              <a:t>MiMTSS</a:t>
            </a:r>
            <a:r>
              <a:rPr lang="en-US" dirty="0"/>
              <a:t> Data System during the DCA administration</a:t>
            </a:r>
          </a:p>
          <a:p>
            <a:pPr marL="27432" indent="0">
              <a:buNone/>
            </a:pPr>
            <a:endParaRPr lang="en-US" dirty="0"/>
          </a:p>
        </p:txBody>
      </p:sp>
      <p:sp>
        <p:nvSpPr>
          <p:cNvPr id="4" name="Slide Number Placeholder 3">
            <a:extLst>
              <a:ext uri="{FF2B5EF4-FFF2-40B4-BE49-F238E27FC236}">
                <a16:creationId xmlns:a16="http://schemas.microsoft.com/office/drawing/2014/main" id="{22C56CD2-EE98-0D4B-BC40-66924FD2A55C}"/>
              </a:ext>
            </a:extLst>
          </p:cNvPr>
          <p:cNvSpPr>
            <a:spLocks noGrp="1"/>
          </p:cNvSpPr>
          <p:nvPr>
            <p:ph type="sldNum" sz="quarter" idx="10"/>
          </p:nvPr>
        </p:nvSpPr>
        <p:spPr/>
        <p:txBody>
          <a:bodyPr/>
          <a:lstStyle/>
          <a:p>
            <a:fld id="{D0BC17C3-1FA9-4946-9401-29D239C6607F}" type="slidenum">
              <a:rPr lang="en-US" smtClean="0"/>
              <a:pPr/>
              <a:t>32</a:t>
            </a:fld>
            <a:endParaRPr lang="en-US" dirty="0"/>
          </a:p>
        </p:txBody>
      </p:sp>
    </p:spTree>
    <p:extLst>
      <p:ext uri="{BB962C8B-B14F-4D97-AF65-F5344CB8AC3E}">
        <p14:creationId xmlns:p14="http://schemas.microsoft.com/office/powerpoint/2010/main" val="2988208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354A-70B7-AA4B-889A-30ABEED8B57F}"/>
              </a:ext>
            </a:extLst>
          </p:cNvPr>
          <p:cNvSpPr>
            <a:spLocks noGrp="1"/>
          </p:cNvSpPr>
          <p:nvPr>
            <p:ph type="title"/>
          </p:nvPr>
        </p:nvSpPr>
        <p:spPr/>
        <p:txBody>
          <a:bodyPr/>
          <a:lstStyle/>
          <a:p>
            <a:r>
              <a:rPr lang="en-US" dirty="0"/>
              <a:t>Activity 2.2</a:t>
            </a:r>
          </a:p>
        </p:txBody>
      </p:sp>
      <p:sp>
        <p:nvSpPr>
          <p:cNvPr id="3" name="Content Placeholder 2">
            <a:extLst>
              <a:ext uri="{FF2B5EF4-FFF2-40B4-BE49-F238E27FC236}">
                <a16:creationId xmlns:a16="http://schemas.microsoft.com/office/drawing/2014/main" id="{C401C69F-971C-5347-961D-EC45845709F7}"/>
              </a:ext>
            </a:extLst>
          </p:cNvPr>
          <p:cNvSpPr>
            <a:spLocks noGrp="1"/>
          </p:cNvSpPr>
          <p:nvPr>
            <p:ph sz="quarter" idx="12"/>
          </p:nvPr>
        </p:nvSpPr>
        <p:spPr/>
        <p:txBody>
          <a:bodyPr/>
          <a:lstStyle/>
          <a:p>
            <a:r>
              <a:rPr lang="en-US" dirty="0"/>
              <a:t>Individually, identify the three most important DCA items you think your team should focus on strengthening this school year</a:t>
            </a:r>
          </a:p>
          <a:p>
            <a:r>
              <a:rPr lang="en-US" dirty="0"/>
              <a:t>Record the three item numbers in order of priority on a post-it note and give the post-it note to your Implementation Specialist</a:t>
            </a:r>
          </a:p>
          <a:p>
            <a:r>
              <a:rPr lang="en-US" dirty="0"/>
              <a:t>Your team will revisit these priorities at the end of the next module</a:t>
            </a:r>
          </a:p>
          <a:p>
            <a:endParaRPr lang="en-US" dirty="0"/>
          </a:p>
        </p:txBody>
      </p:sp>
      <p:sp>
        <p:nvSpPr>
          <p:cNvPr id="4" name="Slide Number Placeholder 3">
            <a:extLst>
              <a:ext uri="{FF2B5EF4-FFF2-40B4-BE49-F238E27FC236}">
                <a16:creationId xmlns:a16="http://schemas.microsoft.com/office/drawing/2014/main" id="{7CF13422-D95A-234F-B5C2-200328D7D193}"/>
              </a:ext>
            </a:extLst>
          </p:cNvPr>
          <p:cNvSpPr>
            <a:spLocks noGrp="1"/>
          </p:cNvSpPr>
          <p:nvPr>
            <p:ph type="sldNum" sz="quarter" idx="10"/>
          </p:nvPr>
        </p:nvSpPr>
        <p:spPr/>
        <p:txBody>
          <a:bodyPr/>
          <a:lstStyle/>
          <a:p>
            <a:fld id="{D0BC17C3-1FA9-4946-9401-29D239C6607F}" type="slidenum">
              <a:rPr lang="en-US" smtClean="0"/>
              <a:pPr/>
              <a:t>33</a:t>
            </a:fld>
            <a:endParaRPr lang="en-US" dirty="0"/>
          </a:p>
        </p:txBody>
      </p:sp>
    </p:spTree>
    <p:extLst>
      <p:ext uri="{BB962C8B-B14F-4D97-AF65-F5344CB8AC3E}">
        <p14:creationId xmlns:p14="http://schemas.microsoft.com/office/powerpoint/2010/main" val="2342581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038F2-2DF4-6F49-9BBB-49F94EB85FAC}"/>
              </a:ext>
            </a:extLst>
          </p:cNvPr>
          <p:cNvSpPr>
            <a:spLocks noGrp="1"/>
          </p:cNvSpPr>
          <p:nvPr>
            <p:ph type="title"/>
          </p:nvPr>
        </p:nvSpPr>
        <p:spPr/>
        <p:txBody>
          <a:bodyPr/>
          <a:lstStyle/>
          <a:p>
            <a:r>
              <a:rPr lang="en-US" dirty="0">
                <a:solidFill>
                  <a:schemeClr val="accent4"/>
                </a:solidFill>
              </a:rPr>
              <a:t>Note to IS</a:t>
            </a:r>
          </a:p>
        </p:txBody>
      </p:sp>
      <p:sp>
        <p:nvSpPr>
          <p:cNvPr id="3" name="Content Placeholder 2">
            <a:extLst>
              <a:ext uri="{FF2B5EF4-FFF2-40B4-BE49-F238E27FC236}">
                <a16:creationId xmlns:a16="http://schemas.microsoft.com/office/drawing/2014/main" id="{6EA83896-8690-1F41-8D1C-C4D1B7B9556C}"/>
              </a:ext>
            </a:extLst>
          </p:cNvPr>
          <p:cNvSpPr>
            <a:spLocks noGrp="1"/>
          </p:cNvSpPr>
          <p:nvPr>
            <p:ph sz="quarter" idx="13"/>
          </p:nvPr>
        </p:nvSpPr>
        <p:spPr/>
        <p:txBody>
          <a:bodyPr/>
          <a:lstStyle/>
          <a:p>
            <a:pPr marL="27432" indent="0">
              <a:buNone/>
            </a:pPr>
            <a:r>
              <a:rPr lang="en-US" dirty="0">
                <a:solidFill>
                  <a:schemeClr val="accent4"/>
                </a:solidFill>
              </a:rPr>
              <a:t>While the team is engaged in activities in module 3, review everyone’s DCA priorities and be prepared to share the top 5 items across the team. Also consider your coaching priorities and think through which items you might encourage the team to give greater attention to over other items.</a:t>
            </a:r>
          </a:p>
          <a:p>
            <a:pPr marL="27432" indent="0">
              <a:buNone/>
            </a:pPr>
            <a:endParaRPr lang="en-US" dirty="0"/>
          </a:p>
        </p:txBody>
      </p:sp>
      <p:sp>
        <p:nvSpPr>
          <p:cNvPr id="4" name="Text Placeholder 3">
            <a:extLst>
              <a:ext uri="{FF2B5EF4-FFF2-40B4-BE49-F238E27FC236}">
                <a16:creationId xmlns:a16="http://schemas.microsoft.com/office/drawing/2014/main" id="{C2AA0D50-0A17-1F44-9BCC-BB1BFD81C4F7}"/>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4B699650-5E77-3C43-8604-12013F5E8142}"/>
              </a:ext>
            </a:extLst>
          </p:cNvPr>
          <p:cNvSpPr>
            <a:spLocks noGrp="1"/>
          </p:cNvSpPr>
          <p:nvPr>
            <p:ph type="sldNum" sz="quarter" idx="12"/>
          </p:nvPr>
        </p:nvSpPr>
        <p:spPr/>
        <p:txBody>
          <a:bodyPr/>
          <a:lstStyle/>
          <a:p>
            <a:fld id="{D157684C-E34C-AF4E-86DB-84FA13603DA9}" type="slidenum">
              <a:rPr lang="en-US" smtClean="0"/>
              <a:pPr/>
              <a:t>34</a:t>
            </a:fld>
            <a:endParaRPr lang="en-US" dirty="0"/>
          </a:p>
        </p:txBody>
      </p:sp>
    </p:spTree>
    <p:extLst>
      <p:ext uri="{BB962C8B-B14F-4D97-AF65-F5344CB8AC3E}">
        <p14:creationId xmlns:p14="http://schemas.microsoft.com/office/powerpoint/2010/main" val="2328319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DF9A-EB62-2F42-9742-79D3032152BE}"/>
              </a:ext>
            </a:extLst>
          </p:cNvPr>
          <p:cNvSpPr>
            <a:spLocks noGrp="1"/>
          </p:cNvSpPr>
          <p:nvPr>
            <p:ph type="title"/>
          </p:nvPr>
        </p:nvSpPr>
        <p:spPr/>
        <p:txBody>
          <a:bodyPr/>
          <a:lstStyle/>
          <a:p>
            <a:r>
              <a:rPr lang="en-US" dirty="0">
                <a:solidFill>
                  <a:srgbClr val="262626"/>
                </a:solidFill>
              </a:rPr>
              <a:t>3.0 Data Review</a:t>
            </a:r>
            <a:br>
              <a:rPr lang="en-US" dirty="0">
                <a:solidFill>
                  <a:srgbClr val="262626"/>
                </a:solidFill>
              </a:rPr>
            </a:br>
            <a:endParaRPr lang="en-US" dirty="0"/>
          </a:p>
        </p:txBody>
      </p:sp>
      <p:sp>
        <p:nvSpPr>
          <p:cNvPr id="3" name="Text Placeholder 2">
            <a:extLst>
              <a:ext uri="{FF2B5EF4-FFF2-40B4-BE49-F238E27FC236}">
                <a16:creationId xmlns:a16="http://schemas.microsoft.com/office/drawing/2014/main" id="{03089C1E-5851-2D40-87B2-BF13FC01FFBF}"/>
              </a:ext>
            </a:extLst>
          </p:cNvPr>
          <p:cNvSpPr>
            <a:spLocks noGrp="1"/>
          </p:cNvSpPr>
          <p:nvPr>
            <p:ph type="body" idx="1"/>
          </p:nvPr>
        </p:nvSpPr>
        <p:spPr/>
        <p:txBody>
          <a:bodyPr/>
          <a:lstStyle/>
          <a:p>
            <a:endParaRPr lang="en-US" i="1" dirty="0">
              <a:solidFill>
                <a:srgbClr val="FF0000"/>
              </a:solidFill>
            </a:endParaRPr>
          </a:p>
        </p:txBody>
      </p:sp>
      <p:sp>
        <p:nvSpPr>
          <p:cNvPr id="4" name="Slide Number Placeholder 3">
            <a:extLst>
              <a:ext uri="{FF2B5EF4-FFF2-40B4-BE49-F238E27FC236}">
                <a16:creationId xmlns:a16="http://schemas.microsoft.com/office/drawing/2014/main" id="{663FE046-FF29-D840-AB0D-620FA6A0C5B5}"/>
              </a:ext>
            </a:extLst>
          </p:cNvPr>
          <p:cNvSpPr>
            <a:spLocks noGrp="1"/>
          </p:cNvSpPr>
          <p:nvPr>
            <p:ph type="sldNum" sz="quarter" idx="10"/>
          </p:nvPr>
        </p:nvSpPr>
        <p:spPr/>
        <p:txBody>
          <a:bodyPr/>
          <a:lstStyle/>
          <a:p>
            <a:fld id="{D157684C-E34C-AF4E-86DB-84FA13603DA9}" type="slidenum">
              <a:rPr lang="en-US" smtClean="0"/>
              <a:pPr/>
              <a:t>35</a:t>
            </a:fld>
            <a:endParaRPr lang="en-US" dirty="0"/>
          </a:p>
        </p:txBody>
      </p:sp>
    </p:spTree>
    <p:extLst>
      <p:ext uri="{BB962C8B-B14F-4D97-AF65-F5344CB8AC3E}">
        <p14:creationId xmlns:p14="http://schemas.microsoft.com/office/powerpoint/2010/main" val="2050019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6C39-44A2-1048-9780-47A4C70AD871}"/>
              </a:ext>
            </a:extLst>
          </p:cNvPr>
          <p:cNvSpPr>
            <a:spLocks noGrp="1"/>
          </p:cNvSpPr>
          <p:nvPr>
            <p:ph type="title"/>
          </p:nvPr>
        </p:nvSpPr>
        <p:spPr/>
        <p:txBody>
          <a:bodyPr/>
          <a:lstStyle/>
          <a:p>
            <a:r>
              <a:rPr lang="en-US" dirty="0"/>
              <a:t>Why revisit our worksheet from last year?</a:t>
            </a:r>
          </a:p>
        </p:txBody>
      </p:sp>
      <p:sp>
        <p:nvSpPr>
          <p:cNvPr id="3" name="Content Placeholder 2">
            <a:extLst>
              <a:ext uri="{FF2B5EF4-FFF2-40B4-BE49-F238E27FC236}">
                <a16:creationId xmlns:a16="http://schemas.microsoft.com/office/drawing/2014/main" id="{682EA0F9-F79B-4B42-90AD-F045E253AB04}"/>
              </a:ext>
            </a:extLst>
          </p:cNvPr>
          <p:cNvSpPr>
            <a:spLocks noGrp="1"/>
          </p:cNvSpPr>
          <p:nvPr>
            <p:ph sz="quarter" idx="13"/>
          </p:nvPr>
        </p:nvSpPr>
        <p:spPr/>
        <p:txBody>
          <a:bodyPr/>
          <a:lstStyle/>
          <a:p>
            <a:pPr marL="27432" indent="0">
              <a:buNone/>
            </a:pPr>
            <a:r>
              <a:rPr lang="en-US" dirty="0"/>
              <a:t>Before identifying new targets for your work this year, it is important to revisit what you set out to do at your last data review session to ensure follow through on activities and carry over of important work from one year to the next. </a:t>
            </a:r>
          </a:p>
        </p:txBody>
      </p:sp>
      <p:sp>
        <p:nvSpPr>
          <p:cNvPr id="4" name="Text Placeholder 3">
            <a:extLst>
              <a:ext uri="{FF2B5EF4-FFF2-40B4-BE49-F238E27FC236}">
                <a16:creationId xmlns:a16="http://schemas.microsoft.com/office/drawing/2014/main" id="{E1B52787-A6BB-964E-8449-40AABD6D9967}"/>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6BE20D3E-17C8-6E43-8079-38D24462DB89}"/>
              </a:ext>
            </a:extLst>
          </p:cNvPr>
          <p:cNvSpPr>
            <a:spLocks noGrp="1"/>
          </p:cNvSpPr>
          <p:nvPr>
            <p:ph type="sldNum" sz="quarter" idx="12"/>
          </p:nvPr>
        </p:nvSpPr>
        <p:spPr/>
        <p:txBody>
          <a:bodyPr/>
          <a:lstStyle/>
          <a:p>
            <a:fld id="{D157684C-E34C-AF4E-86DB-84FA13603DA9}" type="slidenum">
              <a:rPr lang="en-US" smtClean="0"/>
              <a:pPr/>
              <a:t>36</a:t>
            </a:fld>
            <a:endParaRPr lang="en-US" dirty="0"/>
          </a:p>
        </p:txBody>
      </p:sp>
    </p:spTree>
    <p:extLst>
      <p:ext uri="{BB962C8B-B14F-4D97-AF65-F5344CB8AC3E}">
        <p14:creationId xmlns:p14="http://schemas.microsoft.com/office/powerpoint/2010/main" val="3865250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43CB-2451-024E-BE85-E47C06250EA0}"/>
              </a:ext>
            </a:extLst>
          </p:cNvPr>
          <p:cNvSpPr>
            <a:spLocks noGrp="1"/>
          </p:cNvSpPr>
          <p:nvPr>
            <p:ph type="title"/>
          </p:nvPr>
        </p:nvSpPr>
        <p:spPr/>
        <p:txBody>
          <a:bodyPr/>
          <a:lstStyle/>
          <a:p>
            <a:r>
              <a:rPr lang="en-US" dirty="0"/>
              <a:t>Recall Your Data Review Worksheet</a:t>
            </a:r>
          </a:p>
        </p:txBody>
      </p:sp>
      <p:sp>
        <p:nvSpPr>
          <p:cNvPr id="3" name="Content Placeholder 2">
            <a:extLst>
              <a:ext uri="{FF2B5EF4-FFF2-40B4-BE49-F238E27FC236}">
                <a16:creationId xmlns:a16="http://schemas.microsoft.com/office/drawing/2014/main" id="{B2BF4558-A2DC-D245-988A-7A621305AD14}"/>
              </a:ext>
            </a:extLst>
          </p:cNvPr>
          <p:cNvSpPr>
            <a:spLocks noGrp="1"/>
          </p:cNvSpPr>
          <p:nvPr>
            <p:ph sz="quarter" idx="13"/>
          </p:nvPr>
        </p:nvSpPr>
        <p:spPr/>
        <p:txBody>
          <a:bodyPr/>
          <a:lstStyle/>
          <a:p>
            <a:r>
              <a:rPr lang="en-US" dirty="0"/>
              <a:t>Shared document in Google Drive</a:t>
            </a:r>
          </a:p>
          <a:p>
            <a:r>
              <a:rPr lang="en-US" dirty="0"/>
              <a:t>Allows all team members to be actively engaged</a:t>
            </a:r>
          </a:p>
          <a:p>
            <a:r>
              <a:rPr lang="en-US" dirty="0"/>
              <a:t>Designed to guide the continuous improvement process using your district’s dashboard in the </a:t>
            </a:r>
            <a:r>
              <a:rPr lang="en-US" dirty="0" err="1"/>
              <a:t>MiMTSS</a:t>
            </a:r>
            <a:r>
              <a:rPr lang="en-US" dirty="0"/>
              <a:t> Data System and additional reports and data to support your team’s work</a:t>
            </a:r>
          </a:p>
          <a:p>
            <a:r>
              <a:rPr lang="en-US" dirty="0"/>
              <a:t>Specific to your district’s focus (e.g., Tier 1 Integrated, Intervention System)</a:t>
            </a:r>
          </a:p>
        </p:txBody>
      </p:sp>
      <p:sp>
        <p:nvSpPr>
          <p:cNvPr id="4" name="Text Placeholder 3">
            <a:extLst>
              <a:ext uri="{FF2B5EF4-FFF2-40B4-BE49-F238E27FC236}">
                <a16:creationId xmlns:a16="http://schemas.microsoft.com/office/drawing/2014/main" id="{E2AB2378-DC18-FC4C-9737-CF2504239FD0}"/>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3F2C3BDF-5B93-D14D-A1E8-18CA681D7E3C}"/>
              </a:ext>
            </a:extLst>
          </p:cNvPr>
          <p:cNvSpPr>
            <a:spLocks noGrp="1"/>
          </p:cNvSpPr>
          <p:nvPr>
            <p:ph type="sldNum" sz="quarter" idx="12"/>
          </p:nvPr>
        </p:nvSpPr>
        <p:spPr/>
        <p:txBody>
          <a:bodyPr/>
          <a:lstStyle/>
          <a:p>
            <a:fld id="{D157684C-E34C-AF4E-86DB-84FA13603DA9}" type="slidenum">
              <a:rPr lang="en-US" smtClean="0"/>
              <a:pPr/>
              <a:t>37</a:t>
            </a:fld>
            <a:endParaRPr lang="en-US" dirty="0"/>
          </a:p>
        </p:txBody>
      </p:sp>
    </p:spTree>
    <p:extLst>
      <p:ext uri="{BB962C8B-B14F-4D97-AF65-F5344CB8AC3E}">
        <p14:creationId xmlns:p14="http://schemas.microsoft.com/office/powerpoint/2010/main" val="837349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7E0DF8-2716-BA43-9454-5B407AB52F2E}"/>
              </a:ext>
            </a:extLst>
          </p:cNvPr>
          <p:cNvSpPr>
            <a:spLocks noGrp="1"/>
          </p:cNvSpPr>
          <p:nvPr>
            <p:ph type="title"/>
          </p:nvPr>
        </p:nvSpPr>
        <p:spPr/>
        <p:txBody>
          <a:bodyPr/>
          <a:lstStyle/>
          <a:p>
            <a:r>
              <a:rPr lang="en-US" dirty="0">
                <a:solidFill>
                  <a:schemeClr val="accent4"/>
                </a:solidFill>
              </a:rPr>
              <a:t>Note to Coordinator and IS</a:t>
            </a:r>
          </a:p>
        </p:txBody>
      </p:sp>
      <p:sp>
        <p:nvSpPr>
          <p:cNvPr id="7" name="Content Placeholder 6">
            <a:extLst>
              <a:ext uri="{FF2B5EF4-FFF2-40B4-BE49-F238E27FC236}">
                <a16:creationId xmlns:a16="http://schemas.microsoft.com/office/drawing/2014/main" id="{4DAE7188-24A2-254B-A4A0-F2F3B92E5651}"/>
              </a:ext>
            </a:extLst>
          </p:cNvPr>
          <p:cNvSpPr>
            <a:spLocks noGrp="1"/>
          </p:cNvSpPr>
          <p:nvPr>
            <p:ph sz="quarter" idx="13"/>
          </p:nvPr>
        </p:nvSpPr>
        <p:spPr/>
        <p:txBody>
          <a:bodyPr/>
          <a:lstStyle/>
          <a:p>
            <a:r>
              <a:rPr lang="en-US" dirty="0">
                <a:solidFill>
                  <a:schemeClr val="accent4"/>
                </a:solidFill>
              </a:rPr>
              <a:t>Locate and review your team’s worksheet from Mid-Year Continuous District Data Review as you walk through the activities in this module. </a:t>
            </a:r>
          </a:p>
          <a:p>
            <a:r>
              <a:rPr lang="en-US" dirty="0">
                <a:solidFill>
                  <a:schemeClr val="accent4"/>
                </a:solidFill>
              </a:rPr>
              <a:t>If your team identified multiple problems at their last data review, decide which problem would be best for the team to focus on during these activities.</a:t>
            </a:r>
          </a:p>
          <a:p>
            <a:pPr marL="27432" indent="0">
              <a:buNone/>
            </a:pPr>
            <a:endParaRPr lang="en-US" dirty="0"/>
          </a:p>
        </p:txBody>
      </p:sp>
      <p:sp>
        <p:nvSpPr>
          <p:cNvPr id="6" name="Text Placeholder 5">
            <a:extLst>
              <a:ext uri="{FF2B5EF4-FFF2-40B4-BE49-F238E27FC236}">
                <a16:creationId xmlns:a16="http://schemas.microsoft.com/office/drawing/2014/main" id="{3F220E4B-E925-FC4C-A985-3CE8AD282E5E}"/>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5AE84216-F29B-5940-8CBB-CB551C21DB60}"/>
              </a:ext>
            </a:extLst>
          </p:cNvPr>
          <p:cNvSpPr>
            <a:spLocks noGrp="1"/>
          </p:cNvSpPr>
          <p:nvPr>
            <p:ph type="sldNum" sz="quarter" idx="12"/>
          </p:nvPr>
        </p:nvSpPr>
        <p:spPr/>
        <p:txBody>
          <a:bodyPr/>
          <a:lstStyle/>
          <a:p>
            <a:fld id="{D157684C-E34C-AF4E-86DB-84FA13603DA9}" type="slidenum">
              <a:rPr lang="en-US" smtClean="0"/>
              <a:pPr/>
              <a:t>38</a:t>
            </a:fld>
            <a:endParaRPr lang="en-US" dirty="0"/>
          </a:p>
        </p:txBody>
      </p:sp>
    </p:spTree>
    <p:extLst>
      <p:ext uri="{BB962C8B-B14F-4D97-AF65-F5344CB8AC3E}">
        <p14:creationId xmlns:p14="http://schemas.microsoft.com/office/powerpoint/2010/main" val="762808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7E969-646B-BC47-BD63-223707643F41}"/>
              </a:ext>
            </a:extLst>
          </p:cNvPr>
          <p:cNvSpPr>
            <a:spLocks noGrp="1"/>
          </p:cNvSpPr>
          <p:nvPr>
            <p:ph type="title"/>
          </p:nvPr>
        </p:nvSpPr>
        <p:spPr/>
        <p:txBody>
          <a:bodyPr/>
          <a:lstStyle/>
          <a:p>
            <a:r>
              <a:rPr lang="en-US" dirty="0"/>
              <a:t>Activity 3.1</a:t>
            </a:r>
          </a:p>
        </p:txBody>
      </p:sp>
      <p:sp>
        <p:nvSpPr>
          <p:cNvPr id="3" name="Content Placeholder 2">
            <a:extLst>
              <a:ext uri="{FF2B5EF4-FFF2-40B4-BE49-F238E27FC236}">
                <a16:creationId xmlns:a16="http://schemas.microsoft.com/office/drawing/2014/main" id="{006834B5-8DC9-664E-861C-242B005E2496}"/>
              </a:ext>
            </a:extLst>
          </p:cNvPr>
          <p:cNvSpPr>
            <a:spLocks noGrp="1"/>
          </p:cNvSpPr>
          <p:nvPr>
            <p:ph sz="quarter" idx="12"/>
          </p:nvPr>
        </p:nvSpPr>
        <p:spPr/>
        <p:txBody>
          <a:bodyPr/>
          <a:lstStyle/>
          <a:p>
            <a:r>
              <a:rPr lang="en-US" dirty="0"/>
              <a:t>Take a moment to make sure everyone on your team can locate and open the appropriate District Data Review Worksheet from last winter</a:t>
            </a:r>
          </a:p>
          <a:p>
            <a:r>
              <a:rPr lang="en-US" dirty="0"/>
              <a:t>Practice using the outline in the left panel to help you navigate to different spots in the document. (If you do not see an outline on the left, click “View” and then select “Show document outline”.)</a:t>
            </a:r>
          </a:p>
          <a:p>
            <a:pPr marL="27432" indent="0">
              <a:buNone/>
            </a:pPr>
            <a:endParaRPr lang="en-US" dirty="0"/>
          </a:p>
        </p:txBody>
      </p:sp>
      <p:sp>
        <p:nvSpPr>
          <p:cNvPr id="4" name="Slide Number Placeholder 3">
            <a:extLst>
              <a:ext uri="{FF2B5EF4-FFF2-40B4-BE49-F238E27FC236}">
                <a16:creationId xmlns:a16="http://schemas.microsoft.com/office/drawing/2014/main" id="{C539ED98-4ED6-E74C-B33D-E06471B486DF}"/>
              </a:ext>
            </a:extLst>
          </p:cNvPr>
          <p:cNvSpPr>
            <a:spLocks noGrp="1"/>
          </p:cNvSpPr>
          <p:nvPr>
            <p:ph type="sldNum" sz="quarter" idx="10"/>
          </p:nvPr>
        </p:nvSpPr>
        <p:spPr/>
        <p:txBody>
          <a:bodyPr/>
          <a:lstStyle/>
          <a:p>
            <a:fld id="{D0BC17C3-1FA9-4946-9401-29D239C6607F}" type="slidenum">
              <a:rPr lang="en-US" smtClean="0"/>
              <a:pPr/>
              <a:t>39</a:t>
            </a:fld>
            <a:endParaRPr lang="en-US" dirty="0"/>
          </a:p>
        </p:txBody>
      </p:sp>
    </p:spTree>
    <p:extLst>
      <p:ext uri="{BB962C8B-B14F-4D97-AF65-F5344CB8AC3E}">
        <p14:creationId xmlns:p14="http://schemas.microsoft.com/office/powerpoint/2010/main" val="292412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2146-7517-AD4F-BBC0-ACA844610355}"/>
              </a:ext>
            </a:extLst>
          </p:cNvPr>
          <p:cNvSpPr>
            <a:spLocks noGrp="1"/>
          </p:cNvSpPr>
          <p:nvPr>
            <p:ph type="title"/>
          </p:nvPr>
        </p:nvSpPr>
        <p:spPr/>
        <p:txBody>
          <a:bodyPr/>
          <a:lstStyle/>
          <a:p>
            <a:r>
              <a:rPr lang="en-US" dirty="0"/>
              <a:t>Training Effectiveness</a:t>
            </a:r>
          </a:p>
        </p:txBody>
      </p:sp>
      <p:sp>
        <p:nvSpPr>
          <p:cNvPr id="3" name="Content Placeholder 2">
            <a:extLst>
              <a:ext uri="{FF2B5EF4-FFF2-40B4-BE49-F238E27FC236}">
                <a16:creationId xmlns:a16="http://schemas.microsoft.com/office/drawing/2014/main" id="{73E196A1-810C-3349-BA96-116817F5AF7A}"/>
              </a:ext>
            </a:extLst>
          </p:cNvPr>
          <p:cNvSpPr>
            <a:spLocks noGrp="1"/>
          </p:cNvSpPr>
          <p:nvPr>
            <p:ph sz="quarter" idx="13"/>
          </p:nvPr>
        </p:nvSpPr>
        <p:spPr/>
        <p:txBody>
          <a:bodyPr/>
          <a:lstStyle/>
          <a:p>
            <a:r>
              <a:rPr lang="en-US" dirty="0"/>
              <a:t>At the end of the session you will be asked to provide feedback on today’s training</a:t>
            </a:r>
          </a:p>
          <a:p>
            <a:r>
              <a:rPr lang="en-US" dirty="0"/>
              <a:t>Results will be used to make improvements to professional learning and for reporting to TA Center stakeholders</a:t>
            </a:r>
          </a:p>
          <a:p>
            <a:r>
              <a:rPr lang="en-US" dirty="0"/>
              <a:t>Trainers will provide a preview of the survey and provide you with the link at the end of this session</a:t>
            </a:r>
          </a:p>
        </p:txBody>
      </p:sp>
      <p:sp>
        <p:nvSpPr>
          <p:cNvPr id="4" name="Text Placeholder 3">
            <a:extLst>
              <a:ext uri="{FF2B5EF4-FFF2-40B4-BE49-F238E27FC236}">
                <a16:creationId xmlns:a16="http://schemas.microsoft.com/office/drawing/2014/main" id="{5A4AF860-3A28-D345-B50E-07BA8CBD5095}"/>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0049D90B-2C7B-BF4D-9FEF-C0211A9246DD}"/>
              </a:ext>
            </a:extLst>
          </p:cNvPr>
          <p:cNvSpPr>
            <a:spLocks noGrp="1"/>
          </p:cNvSpPr>
          <p:nvPr>
            <p:ph type="sldNum" sz="quarter" idx="12"/>
          </p:nvPr>
        </p:nvSpPr>
        <p:spPr/>
        <p:txBody>
          <a:bodyPr/>
          <a:lstStyle/>
          <a:p>
            <a:fld id="{D157684C-E34C-AF4E-86DB-84FA13603DA9}" type="slidenum">
              <a:rPr lang="en-US" smtClean="0"/>
              <a:pPr/>
              <a:t>4</a:t>
            </a:fld>
            <a:endParaRPr lang="en-US" dirty="0"/>
          </a:p>
        </p:txBody>
      </p:sp>
    </p:spTree>
    <p:extLst>
      <p:ext uri="{BB962C8B-B14F-4D97-AF65-F5344CB8AC3E}">
        <p14:creationId xmlns:p14="http://schemas.microsoft.com/office/powerpoint/2010/main" val="1256530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B35C-7745-8645-A8BC-3E4F2643E963}"/>
              </a:ext>
            </a:extLst>
          </p:cNvPr>
          <p:cNvSpPr>
            <a:spLocks noGrp="1"/>
          </p:cNvSpPr>
          <p:nvPr>
            <p:ph type="title"/>
          </p:nvPr>
        </p:nvSpPr>
        <p:spPr/>
        <p:txBody>
          <a:bodyPr/>
          <a:lstStyle/>
          <a:p>
            <a:r>
              <a:rPr lang="en-US" dirty="0"/>
              <a:t>Activity 3.2</a:t>
            </a:r>
          </a:p>
        </p:txBody>
      </p:sp>
      <p:sp>
        <p:nvSpPr>
          <p:cNvPr id="3" name="Content Placeholder 2">
            <a:extLst>
              <a:ext uri="{FF2B5EF4-FFF2-40B4-BE49-F238E27FC236}">
                <a16:creationId xmlns:a16="http://schemas.microsoft.com/office/drawing/2014/main" id="{29695B36-403E-EE4C-8F20-ED95FEC0ADC9}"/>
              </a:ext>
            </a:extLst>
          </p:cNvPr>
          <p:cNvSpPr>
            <a:spLocks noGrp="1"/>
          </p:cNvSpPr>
          <p:nvPr>
            <p:ph sz="quarter" idx="12"/>
          </p:nvPr>
        </p:nvSpPr>
        <p:spPr/>
        <p:txBody>
          <a:bodyPr/>
          <a:lstStyle/>
          <a:p>
            <a:r>
              <a:rPr lang="en-US" dirty="0"/>
              <a:t>Work in partners to complete the following sentences as you review the worksheet:</a:t>
            </a:r>
          </a:p>
          <a:p>
            <a:pPr lvl="2" fontAlgn="base">
              <a:buFont typeface="Wingdings" pitchFamily="2" charset="2"/>
              <a:buChar char="§"/>
            </a:pPr>
            <a:r>
              <a:rPr lang="en-US" sz="2800" dirty="0"/>
              <a:t>In winter our precise problem statement (i.e., gap statement) was . . .  </a:t>
            </a:r>
          </a:p>
          <a:p>
            <a:pPr lvl="2" fontAlgn="base">
              <a:buFont typeface="Wingdings" pitchFamily="2" charset="2"/>
              <a:buChar char="§"/>
            </a:pPr>
            <a:r>
              <a:rPr lang="en-US" sz="2800" dirty="0"/>
              <a:t>We determined this gap was happening because . . . (i.e., contributing factors)</a:t>
            </a:r>
          </a:p>
          <a:p>
            <a:pPr lvl="2" fontAlgn="base">
              <a:buFont typeface="Wingdings" pitchFamily="2" charset="2"/>
              <a:buChar char="§"/>
            </a:pPr>
            <a:r>
              <a:rPr lang="en-US" sz="2800" dirty="0"/>
              <a:t>We identified the following activities to address that gap . . .</a:t>
            </a:r>
          </a:p>
          <a:p>
            <a:r>
              <a:rPr lang="en-US" dirty="0"/>
              <a:t>Share out your responses to the sentence frames as a team. Discuss any missing information or inconsistent responses.</a:t>
            </a:r>
          </a:p>
          <a:p>
            <a:pPr marL="27432" indent="0">
              <a:buNone/>
            </a:pPr>
            <a:endParaRPr lang="en-US" dirty="0"/>
          </a:p>
        </p:txBody>
      </p:sp>
      <p:sp>
        <p:nvSpPr>
          <p:cNvPr id="4" name="Slide Number Placeholder 3">
            <a:extLst>
              <a:ext uri="{FF2B5EF4-FFF2-40B4-BE49-F238E27FC236}">
                <a16:creationId xmlns:a16="http://schemas.microsoft.com/office/drawing/2014/main" id="{B2CB4509-E1F5-CF4D-810A-719BBBB41068}"/>
              </a:ext>
            </a:extLst>
          </p:cNvPr>
          <p:cNvSpPr>
            <a:spLocks noGrp="1"/>
          </p:cNvSpPr>
          <p:nvPr>
            <p:ph type="sldNum" sz="quarter" idx="10"/>
          </p:nvPr>
        </p:nvSpPr>
        <p:spPr/>
        <p:txBody>
          <a:bodyPr/>
          <a:lstStyle/>
          <a:p>
            <a:fld id="{D0BC17C3-1FA9-4946-9401-29D239C6607F}" type="slidenum">
              <a:rPr lang="en-US" smtClean="0"/>
              <a:pPr/>
              <a:t>40</a:t>
            </a:fld>
            <a:endParaRPr lang="en-US" dirty="0"/>
          </a:p>
        </p:txBody>
      </p:sp>
    </p:spTree>
    <p:extLst>
      <p:ext uri="{BB962C8B-B14F-4D97-AF65-F5344CB8AC3E}">
        <p14:creationId xmlns:p14="http://schemas.microsoft.com/office/powerpoint/2010/main" val="12609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DB42-D55D-344E-B127-B747928384C6}"/>
              </a:ext>
            </a:extLst>
          </p:cNvPr>
          <p:cNvSpPr>
            <a:spLocks noGrp="1"/>
          </p:cNvSpPr>
          <p:nvPr>
            <p:ph type="title"/>
          </p:nvPr>
        </p:nvSpPr>
        <p:spPr/>
        <p:txBody>
          <a:bodyPr/>
          <a:lstStyle/>
          <a:p>
            <a:r>
              <a:rPr lang="en-US" dirty="0">
                <a:solidFill>
                  <a:schemeClr val="accent4"/>
                </a:solidFill>
              </a:rPr>
              <a:t>Note to Coordinator and IS</a:t>
            </a:r>
          </a:p>
        </p:txBody>
      </p:sp>
      <p:sp>
        <p:nvSpPr>
          <p:cNvPr id="3" name="Content Placeholder 2">
            <a:extLst>
              <a:ext uri="{FF2B5EF4-FFF2-40B4-BE49-F238E27FC236}">
                <a16:creationId xmlns:a16="http://schemas.microsoft.com/office/drawing/2014/main" id="{B3FADD8C-678A-1D48-A39A-65BA7C977E59}"/>
              </a:ext>
            </a:extLst>
          </p:cNvPr>
          <p:cNvSpPr>
            <a:spLocks noGrp="1"/>
          </p:cNvSpPr>
          <p:nvPr>
            <p:ph sz="quarter" idx="13"/>
          </p:nvPr>
        </p:nvSpPr>
        <p:spPr/>
        <p:txBody>
          <a:bodyPr/>
          <a:lstStyle/>
          <a:p>
            <a:pPr marL="27432" indent="0">
              <a:buNone/>
            </a:pPr>
            <a:r>
              <a:rPr lang="en-US" dirty="0">
                <a:solidFill>
                  <a:schemeClr val="accent4"/>
                </a:solidFill>
              </a:rPr>
              <a:t>For Activity 3.3 review the status of activities on the MTSS Implementation Plan related to the problem/gap as well as any spring fidelity or student outcome data related to the problem/gap and prepare a response to share with the team. </a:t>
            </a:r>
          </a:p>
          <a:p>
            <a:endParaRPr lang="en-US" dirty="0"/>
          </a:p>
        </p:txBody>
      </p:sp>
      <p:sp>
        <p:nvSpPr>
          <p:cNvPr id="4" name="Text Placeholder 3">
            <a:extLst>
              <a:ext uri="{FF2B5EF4-FFF2-40B4-BE49-F238E27FC236}">
                <a16:creationId xmlns:a16="http://schemas.microsoft.com/office/drawing/2014/main" id="{71464079-4A6A-414E-87EA-913D0AD364FF}"/>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E8D63C07-3F42-9342-90C6-A8735C11FA95}"/>
              </a:ext>
            </a:extLst>
          </p:cNvPr>
          <p:cNvSpPr>
            <a:spLocks noGrp="1"/>
          </p:cNvSpPr>
          <p:nvPr>
            <p:ph type="sldNum" sz="quarter" idx="12"/>
          </p:nvPr>
        </p:nvSpPr>
        <p:spPr/>
        <p:txBody>
          <a:bodyPr/>
          <a:lstStyle/>
          <a:p>
            <a:fld id="{D157684C-E34C-AF4E-86DB-84FA13603DA9}" type="slidenum">
              <a:rPr lang="en-US" smtClean="0"/>
              <a:pPr/>
              <a:t>41</a:t>
            </a:fld>
            <a:endParaRPr lang="en-US" dirty="0"/>
          </a:p>
        </p:txBody>
      </p:sp>
    </p:spTree>
    <p:extLst>
      <p:ext uri="{BB962C8B-B14F-4D97-AF65-F5344CB8AC3E}">
        <p14:creationId xmlns:p14="http://schemas.microsoft.com/office/powerpoint/2010/main" val="2070384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F732-BF1F-D84D-92EF-83153173F810}"/>
              </a:ext>
            </a:extLst>
          </p:cNvPr>
          <p:cNvSpPr>
            <a:spLocks noGrp="1"/>
          </p:cNvSpPr>
          <p:nvPr>
            <p:ph type="title"/>
          </p:nvPr>
        </p:nvSpPr>
        <p:spPr/>
        <p:txBody>
          <a:bodyPr/>
          <a:lstStyle/>
          <a:p>
            <a:r>
              <a:rPr lang="en-US" dirty="0"/>
              <a:t>Activity 3.3</a:t>
            </a:r>
          </a:p>
        </p:txBody>
      </p:sp>
      <p:sp>
        <p:nvSpPr>
          <p:cNvPr id="3" name="Content Placeholder 2">
            <a:extLst>
              <a:ext uri="{FF2B5EF4-FFF2-40B4-BE49-F238E27FC236}">
                <a16:creationId xmlns:a16="http://schemas.microsoft.com/office/drawing/2014/main" id="{F5937646-89ED-1B4D-B023-83706B667769}"/>
              </a:ext>
            </a:extLst>
          </p:cNvPr>
          <p:cNvSpPr>
            <a:spLocks noGrp="1"/>
          </p:cNvSpPr>
          <p:nvPr>
            <p:ph sz="quarter" idx="12"/>
          </p:nvPr>
        </p:nvSpPr>
        <p:spPr/>
        <p:txBody>
          <a:bodyPr/>
          <a:lstStyle/>
          <a:p>
            <a:r>
              <a:rPr lang="en-US" dirty="0"/>
              <a:t>Coordinator: Provide a status update to the team on the problem(s)/gap(s) identified at the last data review:</a:t>
            </a:r>
          </a:p>
          <a:p>
            <a:pPr lvl="1"/>
            <a:r>
              <a:rPr lang="en-US" dirty="0"/>
              <a:t>Have the activities that were identified to address the problem/gap been completed? (Or are they under way?)</a:t>
            </a:r>
          </a:p>
          <a:p>
            <a:pPr lvl="1"/>
            <a:r>
              <a:rPr lang="en-US" dirty="0"/>
              <a:t>Has the objective been met ? (Or is it on track to be met?)</a:t>
            </a:r>
          </a:p>
          <a:p>
            <a:pPr marL="27432" indent="0">
              <a:buNone/>
            </a:pPr>
            <a:endParaRPr lang="en-US" dirty="0"/>
          </a:p>
        </p:txBody>
      </p:sp>
      <p:sp>
        <p:nvSpPr>
          <p:cNvPr id="4" name="Slide Number Placeholder 3">
            <a:extLst>
              <a:ext uri="{FF2B5EF4-FFF2-40B4-BE49-F238E27FC236}">
                <a16:creationId xmlns:a16="http://schemas.microsoft.com/office/drawing/2014/main" id="{253FA187-1A25-494A-99EA-CEF273123FD4}"/>
              </a:ext>
            </a:extLst>
          </p:cNvPr>
          <p:cNvSpPr>
            <a:spLocks noGrp="1"/>
          </p:cNvSpPr>
          <p:nvPr>
            <p:ph type="sldNum" sz="quarter" idx="10"/>
          </p:nvPr>
        </p:nvSpPr>
        <p:spPr/>
        <p:txBody>
          <a:bodyPr/>
          <a:lstStyle/>
          <a:p>
            <a:fld id="{D0BC17C3-1FA9-4946-9401-29D239C6607F}" type="slidenum">
              <a:rPr lang="en-US" smtClean="0"/>
              <a:pPr/>
              <a:t>42</a:t>
            </a:fld>
            <a:endParaRPr lang="en-US" dirty="0"/>
          </a:p>
        </p:txBody>
      </p:sp>
    </p:spTree>
    <p:extLst>
      <p:ext uri="{BB962C8B-B14F-4D97-AF65-F5344CB8AC3E}">
        <p14:creationId xmlns:p14="http://schemas.microsoft.com/office/powerpoint/2010/main" val="132888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96D34A-AFBD-4147-9A50-587652624198}"/>
              </a:ext>
            </a:extLst>
          </p:cNvPr>
          <p:cNvSpPr>
            <a:spLocks noGrp="1"/>
          </p:cNvSpPr>
          <p:nvPr>
            <p:ph type="title"/>
          </p:nvPr>
        </p:nvSpPr>
        <p:spPr/>
        <p:txBody>
          <a:bodyPr/>
          <a:lstStyle/>
          <a:p>
            <a:r>
              <a:rPr lang="en-US" dirty="0">
                <a:solidFill>
                  <a:schemeClr val="accent4"/>
                </a:solidFill>
              </a:rPr>
              <a:t>Note to Coordinator and IS</a:t>
            </a:r>
          </a:p>
        </p:txBody>
      </p:sp>
      <p:sp>
        <p:nvSpPr>
          <p:cNvPr id="7" name="Content Placeholder 6">
            <a:extLst>
              <a:ext uri="{FF2B5EF4-FFF2-40B4-BE49-F238E27FC236}">
                <a16:creationId xmlns:a16="http://schemas.microsoft.com/office/drawing/2014/main" id="{3D19C784-019F-7647-A982-E103A193830F}"/>
              </a:ext>
            </a:extLst>
          </p:cNvPr>
          <p:cNvSpPr>
            <a:spLocks noGrp="1"/>
          </p:cNvSpPr>
          <p:nvPr>
            <p:ph sz="quarter" idx="13"/>
          </p:nvPr>
        </p:nvSpPr>
        <p:spPr/>
        <p:txBody>
          <a:bodyPr/>
          <a:lstStyle/>
          <a:p>
            <a:r>
              <a:rPr lang="en-US" dirty="0">
                <a:solidFill>
                  <a:schemeClr val="accent4"/>
                </a:solidFill>
              </a:rPr>
              <a:t>Review activities 3.4 to 3.7 to anticipate which slides you are likely to use. Or if you would prefer to keep the DIT focused on the worksheet and not the slides, you can print these activity slides and just use them as coaching prompts for yourself as you support the team with their review of the worksheet. </a:t>
            </a:r>
          </a:p>
        </p:txBody>
      </p:sp>
      <p:sp>
        <p:nvSpPr>
          <p:cNvPr id="6" name="Text Placeholder 5">
            <a:extLst>
              <a:ext uri="{FF2B5EF4-FFF2-40B4-BE49-F238E27FC236}">
                <a16:creationId xmlns:a16="http://schemas.microsoft.com/office/drawing/2014/main" id="{C0920CBE-CB30-4A43-A4A5-A3CA663B87D6}"/>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F624613F-9157-6647-9E3C-B5B130F85563}"/>
              </a:ext>
            </a:extLst>
          </p:cNvPr>
          <p:cNvSpPr>
            <a:spLocks noGrp="1"/>
          </p:cNvSpPr>
          <p:nvPr>
            <p:ph type="sldNum" sz="quarter" idx="12"/>
          </p:nvPr>
        </p:nvSpPr>
        <p:spPr/>
        <p:txBody>
          <a:bodyPr/>
          <a:lstStyle/>
          <a:p>
            <a:fld id="{D157684C-E34C-AF4E-86DB-84FA13603DA9}" type="slidenum">
              <a:rPr lang="en-US" smtClean="0"/>
              <a:pPr/>
              <a:t>43</a:t>
            </a:fld>
            <a:endParaRPr lang="en-US" dirty="0"/>
          </a:p>
        </p:txBody>
      </p:sp>
    </p:spTree>
    <p:extLst>
      <p:ext uri="{BB962C8B-B14F-4D97-AF65-F5344CB8AC3E}">
        <p14:creationId xmlns:p14="http://schemas.microsoft.com/office/powerpoint/2010/main" val="2906357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8C0C-D8AC-9544-99C4-9332084157CB}"/>
              </a:ext>
            </a:extLst>
          </p:cNvPr>
          <p:cNvSpPr>
            <a:spLocks noGrp="1"/>
          </p:cNvSpPr>
          <p:nvPr>
            <p:ph type="title"/>
          </p:nvPr>
        </p:nvSpPr>
        <p:spPr/>
        <p:txBody>
          <a:bodyPr/>
          <a:lstStyle/>
          <a:p>
            <a:r>
              <a:rPr lang="en-US" dirty="0"/>
              <a:t>Activity 3.4</a:t>
            </a:r>
          </a:p>
        </p:txBody>
      </p:sp>
      <p:sp>
        <p:nvSpPr>
          <p:cNvPr id="3" name="Content Placeholder 2">
            <a:extLst>
              <a:ext uri="{FF2B5EF4-FFF2-40B4-BE49-F238E27FC236}">
                <a16:creationId xmlns:a16="http://schemas.microsoft.com/office/drawing/2014/main" id="{9D6ADDC3-AA70-BB4D-928F-138BF3AFD7AC}"/>
              </a:ext>
            </a:extLst>
          </p:cNvPr>
          <p:cNvSpPr>
            <a:spLocks noGrp="1"/>
          </p:cNvSpPr>
          <p:nvPr>
            <p:ph sz="quarter" idx="12"/>
          </p:nvPr>
        </p:nvSpPr>
        <p:spPr/>
        <p:txBody>
          <a:bodyPr/>
          <a:lstStyle/>
          <a:p>
            <a:pPr marL="68580" indent="0">
              <a:buNone/>
            </a:pPr>
            <a:r>
              <a:rPr lang="en-US" dirty="0"/>
              <a:t>If the problem/gap your team identified at the last data review is </a:t>
            </a:r>
            <a:r>
              <a:rPr lang="en-US" b="1" dirty="0"/>
              <a:t>solved</a:t>
            </a:r>
            <a:r>
              <a:rPr lang="en-US" dirty="0"/>
              <a:t> or is on its way to being solved . . .</a:t>
            </a:r>
          </a:p>
          <a:p>
            <a:r>
              <a:rPr lang="en-US" dirty="0"/>
              <a:t>Review the status of the rest of the objectives and activities in your plan. </a:t>
            </a:r>
          </a:p>
          <a:p>
            <a:r>
              <a:rPr lang="en-US" dirty="0"/>
              <a:t>Review the 3-5 DCA items that were rated high priority by most team members and discuss the capacity building activities related to those items.</a:t>
            </a:r>
          </a:p>
          <a:p>
            <a:r>
              <a:rPr lang="en-US" dirty="0"/>
              <a:t>Select new capacity building activities to complete prior to the fall data review and add those activities to your plan.</a:t>
            </a:r>
          </a:p>
          <a:p>
            <a:endParaRPr lang="en-US" dirty="0"/>
          </a:p>
        </p:txBody>
      </p:sp>
      <p:sp>
        <p:nvSpPr>
          <p:cNvPr id="4" name="Slide Number Placeholder 3">
            <a:extLst>
              <a:ext uri="{FF2B5EF4-FFF2-40B4-BE49-F238E27FC236}">
                <a16:creationId xmlns:a16="http://schemas.microsoft.com/office/drawing/2014/main" id="{2D0D7830-0B00-4940-87A2-B50A4432DA5F}"/>
              </a:ext>
            </a:extLst>
          </p:cNvPr>
          <p:cNvSpPr>
            <a:spLocks noGrp="1"/>
          </p:cNvSpPr>
          <p:nvPr>
            <p:ph type="sldNum" sz="quarter" idx="10"/>
          </p:nvPr>
        </p:nvSpPr>
        <p:spPr/>
        <p:txBody>
          <a:bodyPr/>
          <a:lstStyle/>
          <a:p>
            <a:fld id="{D0BC17C3-1FA9-4946-9401-29D239C6607F}" type="slidenum">
              <a:rPr lang="en-US" smtClean="0"/>
              <a:pPr/>
              <a:t>44</a:t>
            </a:fld>
            <a:endParaRPr lang="en-US" dirty="0"/>
          </a:p>
        </p:txBody>
      </p:sp>
    </p:spTree>
    <p:extLst>
      <p:ext uri="{BB962C8B-B14F-4D97-AF65-F5344CB8AC3E}">
        <p14:creationId xmlns:p14="http://schemas.microsoft.com/office/powerpoint/2010/main" val="630276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7E82-2BA6-5A4E-8F76-16859DF59B5C}"/>
              </a:ext>
            </a:extLst>
          </p:cNvPr>
          <p:cNvSpPr>
            <a:spLocks noGrp="1"/>
          </p:cNvSpPr>
          <p:nvPr>
            <p:ph type="title"/>
          </p:nvPr>
        </p:nvSpPr>
        <p:spPr/>
        <p:txBody>
          <a:bodyPr/>
          <a:lstStyle/>
          <a:p>
            <a:r>
              <a:rPr lang="en-US" dirty="0"/>
              <a:t>Activity 3.5</a:t>
            </a:r>
          </a:p>
        </p:txBody>
      </p:sp>
      <p:sp>
        <p:nvSpPr>
          <p:cNvPr id="3" name="Content Placeholder 2">
            <a:extLst>
              <a:ext uri="{FF2B5EF4-FFF2-40B4-BE49-F238E27FC236}">
                <a16:creationId xmlns:a16="http://schemas.microsoft.com/office/drawing/2014/main" id="{6F62898E-E282-AD4F-8F59-87255EFBA085}"/>
              </a:ext>
            </a:extLst>
          </p:cNvPr>
          <p:cNvSpPr>
            <a:spLocks noGrp="1"/>
          </p:cNvSpPr>
          <p:nvPr>
            <p:ph sz="quarter" idx="12"/>
          </p:nvPr>
        </p:nvSpPr>
        <p:spPr/>
        <p:txBody>
          <a:bodyPr/>
          <a:lstStyle/>
          <a:p>
            <a:pPr marL="68580" indent="0">
              <a:buNone/>
            </a:pPr>
            <a:r>
              <a:rPr lang="en-US" dirty="0"/>
              <a:t>If the problem/gap your team identified at the last data review is </a:t>
            </a:r>
            <a:r>
              <a:rPr lang="en-US" b="1" dirty="0"/>
              <a:t>not solved </a:t>
            </a:r>
            <a:r>
              <a:rPr lang="en-US" dirty="0"/>
              <a:t>(or is not on its way to being solved), revisit the hypothesis (i.e., challenge statement) you developed at the last data review. </a:t>
            </a:r>
          </a:p>
          <a:p>
            <a:r>
              <a:rPr lang="en-US" dirty="0"/>
              <a:t>Does it still hold up? Does everyone agree about why the problem/gap is happening and what needs to be done to solve it?</a:t>
            </a:r>
          </a:p>
          <a:p>
            <a:pPr lvl="1"/>
            <a:r>
              <a:rPr lang="en-US" dirty="0"/>
              <a:t>If yes, go to Activity 3.5</a:t>
            </a:r>
          </a:p>
          <a:p>
            <a:pPr lvl="1"/>
            <a:r>
              <a:rPr lang="en-US" dirty="0"/>
              <a:t>If no, go to Activity 3.6</a:t>
            </a:r>
          </a:p>
          <a:p>
            <a:endParaRPr lang="en-US" dirty="0"/>
          </a:p>
        </p:txBody>
      </p:sp>
      <p:sp>
        <p:nvSpPr>
          <p:cNvPr id="4" name="Slide Number Placeholder 3">
            <a:extLst>
              <a:ext uri="{FF2B5EF4-FFF2-40B4-BE49-F238E27FC236}">
                <a16:creationId xmlns:a16="http://schemas.microsoft.com/office/drawing/2014/main" id="{B06EF42C-25CC-834C-819E-C75289E07466}"/>
              </a:ext>
            </a:extLst>
          </p:cNvPr>
          <p:cNvSpPr>
            <a:spLocks noGrp="1"/>
          </p:cNvSpPr>
          <p:nvPr>
            <p:ph type="sldNum" sz="quarter" idx="10"/>
          </p:nvPr>
        </p:nvSpPr>
        <p:spPr/>
        <p:txBody>
          <a:bodyPr/>
          <a:lstStyle/>
          <a:p>
            <a:fld id="{D0BC17C3-1FA9-4946-9401-29D239C6607F}" type="slidenum">
              <a:rPr lang="en-US" smtClean="0"/>
              <a:pPr/>
              <a:t>45</a:t>
            </a:fld>
            <a:endParaRPr lang="en-US" dirty="0"/>
          </a:p>
        </p:txBody>
      </p:sp>
    </p:spTree>
    <p:extLst>
      <p:ext uri="{BB962C8B-B14F-4D97-AF65-F5344CB8AC3E}">
        <p14:creationId xmlns:p14="http://schemas.microsoft.com/office/powerpoint/2010/main" val="203167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46B0-48C6-1B44-962D-59F56741D076}"/>
              </a:ext>
            </a:extLst>
          </p:cNvPr>
          <p:cNvSpPr>
            <a:spLocks noGrp="1"/>
          </p:cNvSpPr>
          <p:nvPr>
            <p:ph type="title"/>
          </p:nvPr>
        </p:nvSpPr>
        <p:spPr/>
        <p:txBody>
          <a:bodyPr/>
          <a:lstStyle/>
          <a:p>
            <a:r>
              <a:rPr lang="en-US" dirty="0"/>
              <a:t>Activity 3.6</a:t>
            </a:r>
          </a:p>
        </p:txBody>
      </p:sp>
      <p:sp>
        <p:nvSpPr>
          <p:cNvPr id="3" name="Content Placeholder 2">
            <a:extLst>
              <a:ext uri="{FF2B5EF4-FFF2-40B4-BE49-F238E27FC236}">
                <a16:creationId xmlns:a16="http://schemas.microsoft.com/office/drawing/2014/main" id="{2EA878FB-9ADB-4843-97C9-4CCA221BF058}"/>
              </a:ext>
            </a:extLst>
          </p:cNvPr>
          <p:cNvSpPr>
            <a:spLocks noGrp="1"/>
          </p:cNvSpPr>
          <p:nvPr>
            <p:ph sz="quarter" idx="12"/>
          </p:nvPr>
        </p:nvSpPr>
        <p:spPr/>
        <p:txBody>
          <a:bodyPr/>
          <a:lstStyle/>
          <a:p>
            <a:pPr marL="68580" indent="0">
              <a:buNone/>
            </a:pPr>
            <a:r>
              <a:rPr lang="en-US" dirty="0"/>
              <a:t>If yes, your hypothesis (challenge statement) still makes sense: </a:t>
            </a:r>
          </a:p>
          <a:p>
            <a:r>
              <a:rPr lang="en-US" dirty="0"/>
              <a:t>Review the activities you identified to solve the problem (address the gap). Do the activities need to be more specific? Do you need new or additional activities?</a:t>
            </a:r>
          </a:p>
          <a:p>
            <a:r>
              <a:rPr lang="en-US" dirty="0"/>
              <a:t>Revise and update your plan.</a:t>
            </a:r>
          </a:p>
          <a:p>
            <a:r>
              <a:rPr lang="en-US" dirty="0"/>
              <a:t>Consider holding off on any other new capacity building activities until progress is made on solving this problem (addressing this gap).</a:t>
            </a:r>
          </a:p>
          <a:p>
            <a:endParaRPr lang="en-US" dirty="0"/>
          </a:p>
        </p:txBody>
      </p:sp>
      <p:sp>
        <p:nvSpPr>
          <p:cNvPr id="4" name="Slide Number Placeholder 3">
            <a:extLst>
              <a:ext uri="{FF2B5EF4-FFF2-40B4-BE49-F238E27FC236}">
                <a16:creationId xmlns:a16="http://schemas.microsoft.com/office/drawing/2014/main" id="{4A4A899C-07D9-014D-AF51-696199BE832F}"/>
              </a:ext>
            </a:extLst>
          </p:cNvPr>
          <p:cNvSpPr>
            <a:spLocks noGrp="1"/>
          </p:cNvSpPr>
          <p:nvPr>
            <p:ph type="sldNum" sz="quarter" idx="10"/>
          </p:nvPr>
        </p:nvSpPr>
        <p:spPr/>
        <p:txBody>
          <a:bodyPr/>
          <a:lstStyle/>
          <a:p>
            <a:fld id="{D0BC17C3-1FA9-4946-9401-29D239C6607F}" type="slidenum">
              <a:rPr lang="en-US" smtClean="0"/>
              <a:pPr/>
              <a:t>46</a:t>
            </a:fld>
            <a:endParaRPr lang="en-US" dirty="0"/>
          </a:p>
        </p:txBody>
      </p:sp>
    </p:spTree>
    <p:extLst>
      <p:ext uri="{BB962C8B-B14F-4D97-AF65-F5344CB8AC3E}">
        <p14:creationId xmlns:p14="http://schemas.microsoft.com/office/powerpoint/2010/main" val="3438406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0158A-541B-7A49-A45D-52ED42F395F2}"/>
              </a:ext>
            </a:extLst>
          </p:cNvPr>
          <p:cNvSpPr>
            <a:spLocks noGrp="1"/>
          </p:cNvSpPr>
          <p:nvPr>
            <p:ph type="title"/>
          </p:nvPr>
        </p:nvSpPr>
        <p:spPr/>
        <p:txBody>
          <a:bodyPr/>
          <a:lstStyle/>
          <a:p>
            <a:r>
              <a:rPr lang="en-US" dirty="0"/>
              <a:t>Activity 3.7</a:t>
            </a:r>
          </a:p>
        </p:txBody>
      </p:sp>
      <p:sp>
        <p:nvSpPr>
          <p:cNvPr id="3" name="Content Placeholder 2">
            <a:extLst>
              <a:ext uri="{FF2B5EF4-FFF2-40B4-BE49-F238E27FC236}">
                <a16:creationId xmlns:a16="http://schemas.microsoft.com/office/drawing/2014/main" id="{C2B4DF39-E572-4748-B7EB-70F954F6ABB6}"/>
              </a:ext>
            </a:extLst>
          </p:cNvPr>
          <p:cNvSpPr>
            <a:spLocks noGrp="1"/>
          </p:cNvSpPr>
          <p:nvPr>
            <p:ph sz="quarter" idx="12"/>
          </p:nvPr>
        </p:nvSpPr>
        <p:spPr/>
        <p:txBody>
          <a:bodyPr/>
          <a:lstStyle/>
          <a:p>
            <a:pPr marL="68580" indent="0" fontAlgn="base">
              <a:buNone/>
            </a:pPr>
            <a:r>
              <a:rPr lang="en-US" sz="3200" dirty="0"/>
              <a:t>If no, your hypothesis does not make sense:</a:t>
            </a:r>
          </a:p>
          <a:p>
            <a:pPr fontAlgn="base"/>
            <a:r>
              <a:rPr lang="en-US" dirty="0"/>
              <a:t>Analyze the low scoring items on your DCA from today to see if any items are potentially related to the problem/gap you identified.</a:t>
            </a:r>
          </a:p>
          <a:p>
            <a:pPr fontAlgn="base"/>
            <a:r>
              <a:rPr lang="en-US" dirty="0"/>
              <a:t>Develop a new hypothesis (challenge statement) and related activities to solve the problem (address the gap). </a:t>
            </a:r>
          </a:p>
          <a:p>
            <a:pPr fontAlgn="base"/>
            <a:r>
              <a:rPr lang="en-US" dirty="0"/>
              <a:t>Revise and update your plan.</a:t>
            </a:r>
          </a:p>
          <a:p>
            <a:pPr fontAlgn="base"/>
            <a:r>
              <a:rPr lang="en-US" dirty="0"/>
              <a:t>Consider holding off on any other new capacity building activities until progress is made on solving this problem (addressing this gap).</a:t>
            </a:r>
          </a:p>
          <a:p>
            <a:pPr marL="27432" indent="0">
              <a:buNone/>
            </a:pPr>
            <a:endParaRPr lang="en-US" dirty="0"/>
          </a:p>
        </p:txBody>
      </p:sp>
      <p:sp>
        <p:nvSpPr>
          <p:cNvPr id="4" name="Slide Number Placeholder 3">
            <a:extLst>
              <a:ext uri="{FF2B5EF4-FFF2-40B4-BE49-F238E27FC236}">
                <a16:creationId xmlns:a16="http://schemas.microsoft.com/office/drawing/2014/main" id="{D4EB42BD-81AC-864E-BAF2-CE940E5F8B4D}"/>
              </a:ext>
            </a:extLst>
          </p:cNvPr>
          <p:cNvSpPr>
            <a:spLocks noGrp="1"/>
          </p:cNvSpPr>
          <p:nvPr>
            <p:ph type="sldNum" sz="quarter" idx="10"/>
          </p:nvPr>
        </p:nvSpPr>
        <p:spPr/>
        <p:txBody>
          <a:bodyPr/>
          <a:lstStyle/>
          <a:p>
            <a:fld id="{D0BC17C3-1FA9-4946-9401-29D239C6607F}" type="slidenum">
              <a:rPr lang="en-US" smtClean="0"/>
              <a:pPr/>
              <a:t>47</a:t>
            </a:fld>
            <a:endParaRPr lang="en-US" dirty="0"/>
          </a:p>
        </p:txBody>
      </p:sp>
    </p:spTree>
    <p:extLst>
      <p:ext uri="{BB962C8B-B14F-4D97-AF65-F5344CB8AC3E}">
        <p14:creationId xmlns:p14="http://schemas.microsoft.com/office/powerpoint/2010/main" val="1984811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14F1-31F4-5548-9740-05F852F2BDF5}"/>
              </a:ext>
            </a:extLst>
          </p:cNvPr>
          <p:cNvSpPr>
            <a:spLocks noGrp="1"/>
          </p:cNvSpPr>
          <p:nvPr>
            <p:ph type="title"/>
          </p:nvPr>
        </p:nvSpPr>
        <p:spPr/>
        <p:txBody>
          <a:bodyPr/>
          <a:lstStyle/>
          <a:p>
            <a:r>
              <a:rPr lang="en-US" dirty="0"/>
              <a:t>4.0 Communication</a:t>
            </a:r>
          </a:p>
        </p:txBody>
      </p:sp>
      <p:sp>
        <p:nvSpPr>
          <p:cNvPr id="3" name="Text Placeholder 2">
            <a:extLst>
              <a:ext uri="{FF2B5EF4-FFF2-40B4-BE49-F238E27FC236}">
                <a16:creationId xmlns:a16="http://schemas.microsoft.com/office/drawing/2014/main" id="{A50DD7F2-2517-B948-A6BC-189836F3C7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4C1906-8489-D746-888C-280A9EB70DF8}"/>
              </a:ext>
            </a:extLst>
          </p:cNvPr>
          <p:cNvSpPr>
            <a:spLocks noGrp="1"/>
          </p:cNvSpPr>
          <p:nvPr>
            <p:ph type="sldNum" sz="quarter" idx="10"/>
          </p:nvPr>
        </p:nvSpPr>
        <p:spPr/>
        <p:txBody>
          <a:bodyPr/>
          <a:lstStyle/>
          <a:p>
            <a:fld id="{D157684C-E34C-AF4E-86DB-84FA13603DA9}" type="slidenum">
              <a:rPr lang="en-US" smtClean="0"/>
              <a:pPr/>
              <a:t>48</a:t>
            </a:fld>
            <a:endParaRPr lang="en-US" dirty="0"/>
          </a:p>
        </p:txBody>
      </p:sp>
    </p:spTree>
    <p:extLst>
      <p:ext uri="{BB962C8B-B14F-4D97-AF65-F5344CB8AC3E}">
        <p14:creationId xmlns:p14="http://schemas.microsoft.com/office/powerpoint/2010/main" val="2461375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5F79-1DD0-A24C-9595-E4AA5CD49DCB}"/>
              </a:ext>
            </a:extLst>
          </p:cNvPr>
          <p:cNvSpPr>
            <a:spLocks noGrp="1"/>
          </p:cNvSpPr>
          <p:nvPr>
            <p:ph type="title"/>
          </p:nvPr>
        </p:nvSpPr>
        <p:spPr/>
        <p:txBody>
          <a:bodyPr/>
          <a:lstStyle/>
          <a:p>
            <a:r>
              <a:rPr lang="en-US" dirty="0">
                <a:solidFill>
                  <a:schemeClr val="accent4"/>
                </a:solidFill>
              </a:rPr>
              <a:t>Note to Coordinator and IS</a:t>
            </a:r>
          </a:p>
        </p:txBody>
      </p:sp>
      <p:sp>
        <p:nvSpPr>
          <p:cNvPr id="3" name="Content Placeholder 2">
            <a:extLst>
              <a:ext uri="{FF2B5EF4-FFF2-40B4-BE49-F238E27FC236}">
                <a16:creationId xmlns:a16="http://schemas.microsoft.com/office/drawing/2014/main" id="{096C84E1-F5D9-6640-ADAA-B71055978E52}"/>
              </a:ext>
            </a:extLst>
          </p:cNvPr>
          <p:cNvSpPr>
            <a:spLocks noGrp="1"/>
          </p:cNvSpPr>
          <p:nvPr>
            <p:ph sz="quarter" idx="13"/>
          </p:nvPr>
        </p:nvSpPr>
        <p:spPr/>
        <p:txBody>
          <a:bodyPr/>
          <a:lstStyle/>
          <a:p>
            <a:r>
              <a:rPr lang="en-US" dirty="0">
                <a:solidFill>
                  <a:schemeClr val="accent4"/>
                </a:solidFill>
              </a:rPr>
              <a:t>Set up the MTSS Update slide deck or access your district’s own MTSS Update template </a:t>
            </a:r>
          </a:p>
          <a:p>
            <a:r>
              <a:rPr lang="en-US" dirty="0">
                <a:solidFill>
                  <a:schemeClr val="accent4"/>
                </a:solidFill>
              </a:rPr>
              <a:t>Make sure to share with your team if you want all team members to work on Activity 4.1</a:t>
            </a:r>
          </a:p>
          <a:p>
            <a:pPr marL="27432" indent="0">
              <a:buNone/>
            </a:pPr>
            <a:endParaRPr lang="en-US" dirty="0"/>
          </a:p>
        </p:txBody>
      </p:sp>
      <p:sp>
        <p:nvSpPr>
          <p:cNvPr id="4" name="Text Placeholder 3">
            <a:extLst>
              <a:ext uri="{FF2B5EF4-FFF2-40B4-BE49-F238E27FC236}">
                <a16:creationId xmlns:a16="http://schemas.microsoft.com/office/drawing/2014/main" id="{45DC5D9B-2945-2E4F-A7E5-2C7DAF90B3F1}"/>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C3DBCDAF-F94C-6A4A-AEA9-E19CF92F1EE6}"/>
              </a:ext>
            </a:extLst>
          </p:cNvPr>
          <p:cNvSpPr>
            <a:spLocks noGrp="1"/>
          </p:cNvSpPr>
          <p:nvPr>
            <p:ph type="sldNum" sz="quarter" idx="12"/>
          </p:nvPr>
        </p:nvSpPr>
        <p:spPr/>
        <p:txBody>
          <a:bodyPr/>
          <a:lstStyle/>
          <a:p>
            <a:fld id="{D157684C-E34C-AF4E-86DB-84FA13603DA9}" type="slidenum">
              <a:rPr lang="en-US" smtClean="0"/>
              <a:pPr/>
              <a:t>49</a:t>
            </a:fld>
            <a:endParaRPr lang="en-US" dirty="0"/>
          </a:p>
        </p:txBody>
      </p:sp>
    </p:spTree>
    <p:extLst>
      <p:ext uri="{BB962C8B-B14F-4D97-AF65-F5344CB8AC3E}">
        <p14:creationId xmlns:p14="http://schemas.microsoft.com/office/powerpoint/2010/main" val="343767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BD60-D806-BA42-8713-E1407FDDDEE9}"/>
              </a:ext>
            </a:extLst>
          </p:cNvPr>
          <p:cNvSpPr>
            <a:spLocks noGrp="1"/>
          </p:cNvSpPr>
          <p:nvPr>
            <p:ph type="title"/>
          </p:nvPr>
        </p:nvSpPr>
        <p:spPr/>
        <p:txBody>
          <a:bodyPr/>
          <a:lstStyle/>
          <a:p>
            <a:r>
              <a:rPr lang="en-US" dirty="0"/>
              <a:t>Diversity and Equity</a:t>
            </a:r>
          </a:p>
        </p:txBody>
      </p:sp>
      <p:sp>
        <p:nvSpPr>
          <p:cNvPr id="3" name="Content Placeholder 2">
            <a:extLst>
              <a:ext uri="{FF2B5EF4-FFF2-40B4-BE49-F238E27FC236}">
                <a16:creationId xmlns:a16="http://schemas.microsoft.com/office/drawing/2014/main" id="{9C411CEB-F4D5-3942-ACDF-DCC64145A86F}"/>
              </a:ext>
            </a:extLst>
          </p:cNvPr>
          <p:cNvSpPr>
            <a:spLocks noGrp="1"/>
          </p:cNvSpPr>
          <p:nvPr>
            <p:ph sz="quarter" idx="13"/>
          </p:nvPr>
        </p:nvSpPr>
        <p:spPr/>
        <p:txBody>
          <a:bodyPr/>
          <a:lstStyle/>
          <a:p>
            <a:r>
              <a:rPr lang="en-US" dirty="0"/>
              <a:t>One of the feedback questions you will see for all of our professional learning sessions is:</a:t>
            </a:r>
          </a:p>
          <a:p>
            <a:pPr lvl="1"/>
            <a:r>
              <a:rPr lang="en-US" dirty="0"/>
              <a:t>The session promoted and positively portrayed diversity among educators and learners (strongly agree, agree, unsure, disagree, strongly disagree, optional comments)</a:t>
            </a:r>
          </a:p>
          <a:p>
            <a:r>
              <a:rPr lang="en-US" dirty="0"/>
              <a:t>We are collecting baseline data to inform improvements to our MTSS professional learning to promote equity and inclusion</a:t>
            </a:r>
          </a:p>
        </p:txBody>
      </p:sp>
      <p:sp>
        <p:nvSpPr>
          <p:cNvPr id="4" name="Text Placeholder 3">
            <a:extLst>
              <a:ext uri="{FF2B5EF4-FFF2-40B4-BE49-F238E27FC236}">
                <a16:creationId xmlns:a16="http://schemas.microsoft.com/office/drawing/2014/main" id="{BBE4DB27-92F8-F444-A2AE-227E6A28192D}"/>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B2584E75-5409-2D4D-A81B-58ED344F43A7}"/>
              </a:ext>
            </a:extLst>
          </p:cNvPr>
          <p:cNvSpPr>
            <a:spLocks noGrp="1"/>
          </p:cNvSpPr>
          <p:nvPr>
            <p:ph type="sldNum" sz="quarter" idx="12"/>
          </p:nvPr>
        </p:nvSpPr>
        <p:spPr/>
        <p:txBody>
          <a:bodyPr/>
          <a:lstStyle/>
          <a:p>
            <a:fld id="{D157684C-E34C-AF4E-86DB-84FA13603DA9}" type="slidenum">
              <a:rPr lang="en-US" smtClean="0"/>
              <a:pPr/>
              <a:t>5</a:t>
            </a:fld>
            <a:endParaRPr lang="en-US" dirty="0"/>
          </a:p>
        </p:txBody>
      </p:sp>
    </p:spTree>
    <p:extLst>
      <p:ext uri="{BB962C8B-B14F-4D97-AF65-F5344CB8AC3E}">
        <p14:creationId xmlns:p14="http://schemas.microsoft.com/office/powerpoint/2010/main" val="2090639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8053-B24A-8242-8943-5ACFA40060D2}"/>
              </a:ext>
            </a:extLst>
          </p:cNvPr>
          <p:cNvSpPr>
            <a:spLocks noGrp="1"/>
          </p:cNvSpPr>
          <p:nvPr>
            <p:ph type="title"/>
          </p:nvPr>
        </p:nvSpPr>
        <p:spPr/>
        <p:txBody>
          <a:bodyPr/>
          <a:lstStyle/>
          <a:p>
            <a:r>
              <a:rPr lang="en-US" dirty="0"/>
              <a:t>MTSS Update</a:t>
            </a:r>
          </a:p>
        </p:txBody>
      </p:sp>
      <p:sp>
        <p:nvSpPr>
          <p:cNvPr id="3" name="Content Placeholder 2">
            <a:extLst>
              <a:ext uri="{FF2B5EF4-FFF2-40B4-BE49-F238E27FC236}">
                <a16:creationId xmlns:a16="http://schemas.microsoft.com/office/drawing/2014/main" id="{E0361970-18C4-A94A-B56B-714861960649}"/>
              </a:ext>
            </a:extLst>
          </p:cNvPr>
          <p:cNvSpPr>
            <a:spLocks noGrp="1"/>
          </p:cNvSpPr>
          <p:nvPr>
            <p:ph sz="quarter" idx="13"/>
          </p:nvPr>
        </p:nvSpPr>
        <p:spPr/>
        <p:txBody>
          <a:bodyPr/>
          <a:lstStyle/>
          <a:p>
            <a:r>
              <a:rPr lang="en-US" dirty="0"/>
              <a:t>Template slide deck provided by the </a:t>
            </a:r>
            <a:r>
              <a:rPr lang="en-US" dirty="0" err="1"/>
              <a:t>MiMTSS</a:t>
            </a:r>
            <a:r>
              <a:rPr lang="en-US" dirty="0"/>
              <a:t> TA Center (or your own local template) designed to be customized by DITs to fit the needs/context of your district</a:t>
            </a:r>
          </a:p>
          <a:p>
            <a:r>
              <a:rPr lang="en-US" dirty="0"/>
              <a:t>Intended to support communication back to the rest of your district staff</a:t>
            </a:r>
          </a:p>
          <a:p>
            <a:r>
              <a:rPr lang="en-US" dirty="0"/>
              <a:t>Could be used to support communication to other groups (e.g., Administrative Team, School Board)</a:t>
            </a:r>
          </a:p>
          <a:p>
            <a:endParaRPr lang="en-US" dirty="0"/>
          </a:p>
        </p:txBody>
      </p:sp>
      <p:sp>
        <p:nvSpPr>
          <p:cNvPr id="4" name="Text Placeholder 3">
            <a:extLst>
              <a:ext uri="{FF2B5EF4-FFF2-40B4-BE49-F238E27FC236}">
                <a16:creationId xmlns:a16="http://schemas.microsoft.com/office/drawing/2014/main" id="{45C07231-D3D2-5F40-B9CB-833686D851B4}"/>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736E9026-E83E-FE43-997D-6A4ACD8AF6D1}"/>
              </a:ext>
            </a:extLst>
          </p:cNvPr>
          <p:cNvSpPr>
            <a:spLocks noGrp="1"/>
          </p:cNvSpPr>
          <p:nvPr>
            <p:ph type="sldNum" sz="quarter" idx="12"/>
          </p:nvPr>
        </p:nvSpPr>
        <p:spPr/>
        <p:txBody>
          <a:bodyPr/>
          <a:lstStyle/>
          <a:p>
            <a:fld id="{D157684C-E34C-AF4E-86DB-84FA13603DA9}" type="slidenum">
              <a:rPr lang="en-US" smtClean="0"/>
              <a:pPr/>
              <a:t>50</a:t>
            </a:fld>
            <a:endParaRPr lang="en-US" dirty="0"/>
          </a:p>
        </p:txBody>
      </p:sp>
    </p:spTree>
    <p:extLst>
      <p:ext uri="{BB962C8B-B14F-4D97-AF65-F5344CB8AC3E}">
        <p14:creationId xmlns:p14="http://schemas.microsoft.com/office/powerpoint/2010/main" val="4293879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5E90-760E-8C4E-8314-ACEE1A7FACA5}"/>
              </a:ext>
            </a:extLst>
          </p:cNvPr>
          <p:cNvSpPr>
            <a:spLocks noGrp="1"/>
          </p:cNvSpPr>
          <p:nvPr>
            <p:ph type="title"/>
          </p:nvPr>
        </p:nvSpPr>
        <p:spPr/>
        <p:txBody>
          <a:bodyPr/>
          <a:lstStyle/>
          <a:p>
            <a:r>
              <a:rPr lang="en-US" dirty="0"/>
              <a:t>Activity 4.1</a:t>
            </a:r>
          </a:p>
        </p:txBody>
      </p:sp>
      <p:sp>
        <p:nvSpPr>
          <p:cNvPr id="3" name="Content Placeholder 2">
            <a:extLst>
              <a:ext uri="{FF2B5EF4-FFF2-40B4-BE49-F238E27FC236}">
                <a16:creationId xmlns:a16="http://schemas.microsoft.com/office/drawing/2014/main" id="{58D7FF62-F091-714B-A1BB-F055F7DBAD91}"/>
              </a:ext>
            </a:extLst>
          </p:cNvPr>
          <p:cNvSpPr>
            <a:spLocks noGrp="1"/>
          </p:cNvSpPr>
          <p:nvPr>
            <p:ph sz="quarter" idx="12"/>
          </p:nvPr>
        </p:nvSpPr>
        <p:spPr/>
        <p:txBody>
          <a:bodyPr/>
          <a:lstStyle/>
          <a:p>
            <a:r>
              <a:rPr lang="en-US" dirty="0"/>
              <a:t>Work as a team to populate the MTSS Update slide deck (or local template) to include the following</a:t>
            </a:r>
          </a:p>
          <a:p>
            <a:pPr lvl="1"/>
            <a:r>
              <a:rPr lang="en-US" dirty="0"/>
              <a:t>Your District’s Name</a:t>
            </a:r>
          </a:p>
          <a:p>
            <a:pPr lvl="1"/>
            <a:r>
              <a:rPr lang="en-US" dirty="0"/>
              <a:t>Who is on your District Implementation Team</a:t>
            </a:r>
          </a:p>
          <a:p>
            <a:pPr lvl="1"/>
            <a:r>
              <a:rPr lang="en-US" dirty="0"/>
              <a:t>The purpose of your DIT </a:t>
            </a:r>
          </a:p>
          <a:p>
            <a:pPr lvl="1"/>
            <a:r>
              <a:rPr lang="en-US" dirty="0"/>
              <a:t>The purpose of District Data Review</a:t>
            </a:r>
          </a:p>
          <a:p>
            <a:pPr lvl="1"/>
            <a:r>
              <a:rPr lang="en-US" dirty="0"/>
              <a:t>Celebrations/Accomplishments</a:t>
            </a:r>
          </a:p>
          <a:p>
            <a:pPr lvl="1"/>
            <a:r>
              <a:rPr lang="en-US" dirty="0"/>
              <a:t>The current problem/gap the DIT is working to solve/address and the related activities to be completed</a:t>
            </a:r>
          </a:p>
          <a:p>
            <a:endParaRPr lang="en-US" dirty="0"/>
          </a:p>
        </p:txBody>
      </p:sp>
      <p:sp>
        <p:nvSpPr>
          <p:cNvPr id="4" name="Slide Number Placeholder 3">
            <a:extLst>
              <a:ext uri="{FF2B5EF4-FFF2-40B4-BE49-F238E27FC236}">
                <a16:creationId xmlns:a16="http://schemas.microsoft.com/office/drawing/2014/main" id="{FAA880E5-15EE-5E4F-81A4-F5F3FA8DBA43}"/>
              </a:ext>
            </a:extLst>
          </p:cNvPr>
          <p:cNvSpPr>
            <a:spLocks noGrp="1"/>
          </p:cNvSpPr>
          <p:nvPr>
            <p:ph type="sldNum" sz="quarter" idx="10"/>
          </p:nvPr>
        </p:nvSpPr>
        <p:spPr/>
        <p:txBody>
          <a:bodyPr/>
          <a:lstStyle/>
          <a:p>
            <a:fld id="{D0BC17C3-1FA9-4946-9401-29D239C6607F}" type="slidenum">
              <a:rPr lang="en-US" smtClean="0"/>
              <a:pPr/>
              <a:t>51</a:t>
            </a:fld>
            <a:endParaRPr lang="en-US" dirty="0"/>
          </a:p>
        </p:txBody>
      </p:sp>
    </p:spTree>
    <p:extLst>
      <p:ext uri="{BB962C8B-B14F-4D97-AF65-F5344CB8AC3E}">
        <p14:creationId xmlns:p14="http://schemas.microsoft.com/office/powerpoint/2010/main" val="1724235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EC08-38FB-5B45-8370-41BB43DA9D7B}"/>
              </a:ext>
            </a:extLst>
          </p:cNvPr>
          <p:cNvSpPr>
            <a:spLocks noGrp="1"/>
          </p:cNvSpPr>
          <p:nvPr>
            <p:ph type="title"/>
          </p:nvPr>
        </p:nvSpPr>
        <p:spPr/>
        <p:txBody>
          <a:bodyPr/>
          <a:lstStyle/>
          <a:p>
            <a:r>
              <a:rPr lang="en-US" dirty="0"/>
              <a:t>5.0 Next Steps</a:t>
            </a:r>
          </a:p>
        </p:txBody>
      </p:sp>
      <p:sp>
        <p:nvSpPr>
          <p:cNvPr id="3" name="Text Placeholder 2">
            <a:extLst>
              <a:ext uri="{FF2B5EF4-FFF2-40B4-BE49-F238E27FC236}">
                <a16:creationId xmlns:a16="http://schemas.microsoft.com/office/drawing/2014/main" id="{A8E39DFE-050A-F54E-A33A-47B5CA630F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08DA14-DA54-DD47-81E8-5DD2943426D3}"/>
              </a:ext>
            </a:extLst>
          </p:cNvPr>
          <p:cNvSpPr>
            <a:spLocks noGrp="1"/>
          </p:cNvSpPr>
          <p:nvPr>
            <p:ph type="sldNum" sz="quarter" idx="10"/>
          </p:nvPr>
        </p:nvSpPr>
        <p:spPr/>
        <p:txBody>
          <a:bodyPr/>
          <a:lstStyle/>
          <a:p>
            <a:fld id="{D157684C-E34C-AF4E-86DB-84FA13603DA9}" type="slidenum">
              <a:rPr lang="en-US" smtClean="0"/>
              <a:pPr/>
              <a:t>52</a:t>
            </a:fld>
            <a:endParaRPr lang="en-US" dirty="0"/>
          </a:p>
        </p:txBody>
      </p:sp>
    </p:spTree>
    <p:extLst>
      <p:ext uri="{BB962C8B-B14F-4D97-AF65-F5344CB8AC3E}">
        <p14:creationId xmlns:p14="http://schemas.microsoft.com/office/powerpoint/2010/main" val="1855917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ACC0-1CF5-AE44-9EC4-791443F1ECF4}"/>
              </a:ext>
            </a:extLst>
          </p:cNvPr>
          <p:cNvSpPr>
            <a:spLocks noGrp="1"/>
          </p:cNvSpPr>
          <p:nvPr>
            <p:ph type="title"/>
          </p:nvPr>
        </p:nvSpPr>
        <p:spPr/>
        <p:txBody>
          <a:bodyPr/>
          <a:lstStyle/>
          <a:p>
            <a:r>
              <a:rPr lang="en-US" dirty="0"/>
              <a:t>5.1 Assignment</a:t>
            </a:r>
          </a:p>
        </p:txBody>
      </p:sp>
      <p:sp>
        <p:nvSpPr>
          <p:cNvPr id="3" name="Content Placeholder 2">
            <a:extLst>
              <a:ext uri="{FF2B5EF4-FFF2-40B4-BE49-F238E27FC236}">
                <a16:creationId xmlns:a16="http://schemas.microsoft.com/office/drawing/2014/main" id="{E16A56AB-F428-134F-899F-7CD3355826A4}"/>
              </a:ext>
            </a:extLst>
          </p:cNvPr>
          <p:cNvSpPr>
            <a:spLocks noGrp="1"/>
          </p:cNvSpPr>
          <p:nvPr>
            <p:ph sz="quarter" idx="12"/>
          </p:nvPr>
        </p:nvSpPr>
        <p:spPr/>
        <p:txBody>
          <a:bodyPr/>
          <a:lstStyle/>
          <a:p>
            <a:r>
              <a:rPr lang="en-US" dirty="0"/>
              <a:t>Share your MTSS Update and Implementation Plan with key stakeholders using your communication protocols</a:t>
            </a:r>
          </a:p>
          <a:p>
            <a:r>
              <a:rPr lang="en-US" dirty="0"/>
              <a:t>Celebrate your district’s accomplishments</a:t>
            </a:r>
          </a:p>
          <a:p>
            <a:r>
              <a:rPr lang="en-US" dirty="0"/>
              <a:t>Communicate any barriers identified today using your district’s established barrier removal process</a:t>
            </a:r>
          </a:p>
          <a:p>
            <a:r>
              <a:rPr lang="en-US" dirty="0"/>
              <a:t>Implement your MTSS Implementation Plan and monitor the status of each activity and your district’s progress towards the S.M.A.R.T. objectives/Target Measures</a:t>
            </a:r>
          </a:p>
          <a:p>
            <a:r>
              <a:rPr lang="en-US" dirty="0"/>
              <a:t>Update your district’s status on the installation checklists in the </a:t>
            </a:r>
            <a:r>
              <a:rPr lang="en-US" dirty="0" err="1"/>
              <a:t>MiMTSS</a:t>
            </a:r>
            <a:r>
              <a:rPr lang="en-US" dirty="0"/>
              <a:t> Data System at your monthly DIT meeting</a:t>
            </a:r>
          </a:p>
          <a:p>
            <a:endParaRPr lang="en-US" dirty="0"/>
          </a:p>
        </p:txBody>
      </p:sp>
      <p:sp>
        <p:nvSpPr>
          <p:cNvPr id="4" name="Slide Number Placeholder 3">
            <a:extLst>
              <a:ext uri="{FF2B5EF4-FFF2-40B4-BE49-F238E27FC236}">
                <a16:creationId xmlns:a16="http://schemas.microsoft.com/office/drawing/2014/main" id="{FCA8BC7A-F8A0-3B4B-A017-95FD538830BE}"/>
              </a:ext>
            </a:extLst>
          </p:cNvPr>
          <p:cNvSpPr>
            <a:spLocks noGrp="1"/>
          </p:cNvSpPr>
          <p:nvPr>
            <p:ph type="sldNum" sz="quarter" idx="10"/>
          </p:nvPr>
        </p:nvSpPr>
        <p:spPr/>
        <p:txBody>
          <a:bodyPr/>
          <a:lstStyle/>
          <a:p>
            <a:fld id="{D0BC17C3-1FA9-4946-9401-29D239C6607F}" type="slidenum">
              <a:rPr lang="en-US" smtClean="0"/>
              <a:pPr/>
              <a:t>53</a:t>
            </a:fld>
            <a:endParaRPr lang="en-US" dirty="0"/>
          </a:p>
        </p:txBody>
      </p:sp>
    </p:spTree>
    <p:extLst>
      <p:ext uri="{BB962C8B-B14F-4D97-AF65-F5344CB8AC3E}">
        <p14:creationId xmlns:p14="http://schemas.microsoft.com/office/powerpoint/2010/main" val="1130267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F7EDC-7355-FA4C-853A-F913E82FD684}"/>
              </a:ext>
            </a:extLst>
          </p:cNvPr>
          <p:cNvSpPr>
            <a:spLocks noGrp="1"/>
          </p:cNvSpPr>
          <p:nvPr>
            <p:ph type="title"/>
          </p:nvPr>
        </p:nvSpPr>
        <p:spPr/>
        <p:txBody>
          <a:bodyPr/>
          <a:lstStyle/>
          <a:p>
            <a:r>
              <a:rPr lang="en-US" dirty="0"/>
              <a:t>Closing Review</a:t>
            </a:r>
          </a:p>
        </p:txBody>
      </p:sp>
      <p:sp>
        <p:nvSpPr>
          <p:cNvPr id="3" name="Content Placeholder 2">
            <a:extLst>
              <a:ext uri="{FF2B5EF4-FFF2-40B4-BE49-F238E27FC236}">
                <a16:creationId xmlns:a16="http://schemas.microsoft.com/office/drawing/2014/main" id="{2B708E59-90FF-E44E-A913-83ECC7AB75EA}"/>
              </a:ext>
            </a:extLst>
          </p:cNvPr>
          <p:cNvSpPr>
            <a:spLocks noGrp="1"/>
          </p:cNvSpPr>
          <p:nvPr>
            <p:ph sz="quarter" idx="12"/>
          </p:nvPr>
        </p:nvSpPr>
        <p:spPr/>
        <p:txBody>
          <a:bodyPr/>
          <a:lstStyle/>
          <a:p>
            <a:r>
              <a:rPr lang="en-US" dirty="0"/>
              <a:t>Completed the District Capacity Assessment</a:t>
            </a:r>
          </a:p>
          <a:p>
            <a:r>
              <a:rPr lang="en-US" dirty="0"/>
              <a:t>Revisited your worksheet from last data review in order to update the status of objectives and activities on your District’s Implementation Plan and prioritize the work ahead </a:t>
            </a:r>
          </a:p>
          <a:p>
            <a:r>
              <a:rPr lang="en-US" dirty="0"/>
              <a:t>Developed a summary of the work to communicate with others within your district</a:t>
            </a:r>
          </a:p>
          <a:p>
            <a:endParaRPr lang="en-US" dirty="0"/>
          </a:p>
        </p:txBody>
      </p:sp>
      <p:sp>
        <p:nvSpPr>
          <p:cNvPr id="4" name="Slide Number Placeholder 3">
            <a:extLst>
              <a:ext uri="{FF2B5EF4-FFF2-40B4-BE49-F238E27FC236}">
                <a16:creationId xmlns:a16="http://schemas.microsoft.com/office/drawing/2014/main" id="{87751E80-EED0-5F48-BA8A-53197FBA2E3D}"/>
              </a:ext>
            </a:extLst>
          </p:cNvPr>
          <p:cNvSpPr>
            <a:spLocks noGrp="1"/>
          </p:cNvSpPr>
          <p:nvPr>
            <p:ph type="sldNum" sz="quarter" idx="10"/>
          </p:nvPr>
        </p:nvSpPr>
        <p:spPr/>
        <p:txBody>
          <a:bodyPr/>
          <a:lstStyle/>
          <a:p>
            <a:fld id="{D0BC17C3-1FA9-4946-9401-29D239C6607F}" type="slidenum">
              <a:rPr lang="en-US" smtClean="0"/>
              <a:pPr/>
              <a:t>54</a:t>
            </a:fld>
            <a:endParaRPr lang="en-US" dirty="0"/>
          </a:p>
        </p:txBody>
      </p:sp>
    </p:spTree>
    <p:extLst>
      <p:ext uri="{BB962C8B-B14F-4D97-AF65-F5344CB8AC3E}">
        <p14:creationId xmlns:p14="http://schemas.microsoft.com/office/powerpoint/2010/main" val="3191630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9D53-3262-124B-8003-125112D0F74D}"/>
              </a:ext>
            </a:extLst>
          </p:cNvPr>
          <p:cNvSpPr>
            <a:spLocks noGrp="1"/>
          </p:cNvSpPr>
          <p:nvPr>
            <p:ph type="title"/>
          </p:nvPr>
        </p:nvSpPr>
        <p:spPr>
          <a:xfrm>
            <a:off x="533400" y="533401"/>
            <a:ext cx="4114800" cy="4190999"/>
          </a:xfrm>
        </p:spPr>
        <p:txBody>
          <a:bodyPr/>
          <a:lstStyle/>
          <a:p>
            <a:pPr marL="27432" indent="0">
              <a:lnSpc>
                <a:spcPct val="150000"/>
              </a:lnSpc>
              <a:spcBef>
                <a:spcPts val="1200"/>
              </a:spcBef>
              <a:spcAft>
                <a:spcPts val="0"/>
              </a:spcAft>
            </a:pPr>
            <a:r>
              <a:rPr lang="en-US" sz="4800" b="1" dirty="0">
                <a:solidFill>
                  <a:schemeClr val="bg1"/>
                </a:solidFill>
              </a:rPr>
              <a:t>SESSION</a:t>
            </a:r>
            <a:br>
              <a:rPr lang="en-US" sz="4800" b="1" dirty="0">
                <a:solidFill>
                  <a:schemeClr val="bg1"/>
                </a:solidFill>
              </a:rPr>
            </a:br>
            <a:r>
              <a:rPr lang="en-US" sz="4800" b="1" dirty="0">
                <a:solidFill>
                  <a:schemeClr val="bg1"/>
                </a:solidFill>
              </a:rPr>
              <a:t>EVALUATION</a:t>
            </a:r>
            <a:endParaRPr lang="en-US" sz="4800" dirty="0"/>
          </a:p>
        </p:txBody>
      </p:sp>
      <p:sp>
        <p:nvSpPr>
          <p:cNvPr id="3" name="Content Placeholder 2">
            <a:extLst>
              <a:ext uri="{FF2B5EF4-FFF2-40B4-BE49-F238E27FC236}">
                <a16:creationId xmlns:a16="http://schemas.microsoft.com/office/drawing/2014/main" id="{6D33CC16-7E1F-9B41-9EEC-78942800CF67}"/>
              </a:ext>
            </a:extLst>
          </p:cNvPr>
          <p:cNvSpPr>
            <a:spLocks noGrp="1"/>
          </p:cNvSpPr>
          <p:nvPr>
            <p:ph sz="quarter" idx="12"/>
          </p:nvPr>
        </p:nvSpPr>
        <p:spPr/>
        <p:txBody>
          <a:bodyPr/>
          <a:lstStyle/>
          <a:p>
            <a:r>
              <a:rPr lang="en-US" dirty="0">
                <a:solidFill>
                  <a:srgbClr val="FF0000"/>
                </a:solidFill>
              </a:rPr>
              <a:t>Trainers, add the session evaluation link from the MiMTSS Data System</a:t>
            </a:r>
          </a:p>
          <a:p>
            <a:r>
              <a:rPr lang="en-US" dirty="0">
                <a:solidFill>
                  <a:srgbClr val="FF0000"/>
                </a:solidFill>
              </a:rPr>
              <a:t>When you get to this slide in training, go to the link and provide a preview of the questions and how to complete the feedback.</a:t>
            </a:r>
          </a:p>
        </p:txBody>
      </p:sp>
      <p:sp>
        <p:nvSpPr>
          <p:cNvPr id="4" name="Slide Number Placeholder 3">
            <a:extLst>
              <a:ext uri="{FF2B5EF4-FFF2-40B4-BE49-F238E27FC236}">
                <a16:creationId xmlns:a16="http://schemas.microsoft.com/office/drawing/2014/main" id="{20E502EA-1D2E-EB43-8A71-8AD0BE833517}"/>
              </a:ext>
            </a:extLst>
          </p:cNvPr>
          <p:cNvSpPr>
            <a:spLocks noGrp="1"/>
          </p:cNvSpPr>
          <p:nvPr>
            <p:ph type="sldNum" sz="quarter" idx="10"/>
          </p:nvPr>
        </p:nvSpPr>
        <p:spPr/>
        <p:txBody>
          <a:bodyPr/>
          <a:lstStyle/>
          <a:p>
            <a:fld id="{D0BC17C3-1FA9-4946-9401-29D239C6607F}" type="slidenum">
              <a:rPr lang="en-US" smtClean="0"/>
              <a:pPr/>
              <a:t>55</a:t>
            </a:fld>
            <a:endParaRPr lang="en-US" dirty="0"/>
          </a:p>
        </p:txBody>
      </p:sp>
    </p:spTree>
    <p:extLst>
      <p:ext uri="{BB962C8B-B14F-4D97-AF65-F5344CB8AC3E}">
        <p14:creationId xmlns:p14="http://schemas.microsoft.com/office/powerpoint/2010/main" val="2367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Team Roles</a:t>
            </a:r>
          </a:p>
        </p:txBody>
      </p:sp>
      <p:sp>
        <p:nvSpPr>
          <p:cNvPr id="4" name="Content Placeholder 3">
            <a:extLst>
              <a:ext uri="{FF2B5EF4-FFF2-40B4-BE49-F238E27FC236}">
                <a16:creationId xmlns:a16="http://schemas.microsoft.com/office/drawing/2014/main" id="{C6FCEB57-254E-BC49-826F-BA931532ABF5}"/>
              </a:ext>
            </a:extLst>
          </p:cNvPr>
          <p:cNvSpPr>
            <a:spLocks noGrp="1"/>
          </p:cNvSpPr>
          <p:nvPr>
            <p:ph sz="quarter" idx="11"/>
          </p:nvPr>
        </p:nvSpPr>
        <p:spPr>
          <a:xfrm>
            <a:off x="685800" y="1447800"/>
            <a:ext cx="5638800" cy="4267200"/>
          </a:xfrm>
        </p:spPr>
        <p:txBody>
          <a:bodyPr/>
          <a:lstStyle/>
          <a:p>
            <a:r>
              <a:rPr lang="en-US" dirty="0"/>
              <a:t>Facilitator: lead discussions and activities to keep the team moving forward</a:t>
            </a:r>
          </a:p>
          <a:p>
            <a:r>
              <a:rPr lang="en-US" dirty="0"/>
              <a:t>Recorder: keep written documentation of key discussion points, decisions, and next steps</a:t>
            </a:r>
          </a:p>
          <a:p>
            <a:r>
              <a:rPr lang="en-US" dirty="0"/>
              <a:t>Time Keeper: keep track of time and bring the team back together</a:t>
            </a:r>
          </a:p>
          <a:p>
            <a:endParaRPr lang="en-US" dirty="0"/>
          </a:p>
        </p:txBody>
      </p:sp>
      <p:pic>
        <p:nvPicPr>
          <p:cNvPr id="9" name="Content Placeholder 8" descr="Decorative">
            <a:extLst>
              <a:ext uri="{FF2B5EF4-FFF2-40B4-BE49-F238E27FC236}">
                <a16:creationId xmlns:a16="http://schemas.microsoft.com/office/drawing/2014/main" id="{3FAA4CF0-B7CB-EB49-96EB-04C3EFB37390}"/>
              </a:ext>
            </a:extLst>
          </p:cNvPr>
          <p:cNvPicPr>
            <a:picLocks noGrp="1" noChangeAspect="1"/>
          </p:cNvPicPr>
          <p:nvPr>
            <p:ph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6200" y="1295400"/>
            <a:ext cx="3744753" cy="3744753"/>
          </a:xfrm>
        </p:spPr>
      </p:pic>
      <p:sp>
        <p:nvSpPr>
          <p:cNvPr id="6" name="Slide Number Placeholder 5">
            <a:extLst>
              <a:ext uri="{FF2B5EF4-FFF2-40B4-BE49-F238E27FC236}">
                <a16:creationId xmlns:a16="http://schemas.microsoft.com/office/drawing/2014/main" id="{715CD992-C77A-8940-94A1-2DB366F8DFC3}"/>
              </a:ext>
            </a:extLst>
          </p:cNvPr>
          <p:cNvSpPr>
            <a:spLocks noGrp="1"/>
          </p:cNvSpPr>
          <p:nvPr>
            <p:ph type="sldNum" sz="quarter" idx="10"/>
          </p:nvPr>
        </p:nvSpPr>
        <p:spPr/>
        <p:txBody>
          <a:bodyPr/>
          <a:lstStyle/>
          <a:p>
            <a:fld id="{5BF54BCA-420E-6542-932E-C320C4F2C74A}" type="slidenum">
              <a:rPr lang="en-US" smtClean="0"/>
              <a:t>6</a:t>
            </a:fld>
            <a:endParaRPr lang="en-US" dirty="0"/>
          </a:p>
        </p:txBody>
      </p:sp>
    </p:spTree>
    <p:extLst>
      <p:ext uri="{BB962C8B-B14F-4D97-AF65-F5344CB8AC3E}">
        <p14:creationId xmlns:p14="http://schemas.microsoft.com/office/powerpoint/2010/main" val="291103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E461-0291-1A4D-9248-65807E5E234B}"/>
              </a:ext>
            </a:extLst>
          </p:cNvPr>
          <p:cNvSpPr>
            <a:spLocks noGrp="1"/>
          </p:cNvSpPr>
          <p:nvPr>
            <p:ph type="title"/>
          </p:nvPr>
        </p:nvSpPr>
        <p:spPr/>
        <p:txBody>
          <a:bodyPr/>
          <a:lstStyle/>
          <a:p>
            <a:r>
              <a:rPr lang="en-US" dirty="0"/>
              <a:t>Purpose</a:t>
            </a:r>
          </a:p>
        </p:txBody>
      </p:sp>
      <p:sp>
        <p:nvSpPr>
          <p:cNvPr id="4" name="Content Placeholder 3">
            <a:extLst>
              <a:ext uri="{FF2B5EF4-FFF2-40B4-BE49-F238E27FC236}">
                <a16:creationId xmlns:a16="http://schemas.microsoft.com/office/drawing/2014/main" id="{357208BE-B32C-BF4B-A04D-21C677C7B4B5}"/>
              </a:ext>
            </a:extLst>
          </p:cNvPr>
          <p:cNvSpPr>
            <a:spLocks noGrp="1"/>
          </p:cNvSpPr>
          <p:nvPr>
            <p:ph sz="quarter" idx="12"/>
          </p:nvPr>
        </p:nvSpPr>
        <p:spPr/>
        <p:txBody>
          <a:bodyPr/>
          <a:lstStyle/>
          <a:p>
            <a:pPr marL="27432" indent="0" algn="ctr">
              <a:buNone/>
            </a:pPr>
            <a:r>
              <a:rPr lang="en-US" dirty="0"/>
              <a:t>To prepare the District Implementation Team to carry forward their work from last year and to prioritize the work ahead</a:t>
            </a:r>
          </a:p>
          <a:p>
            <a:pPr marL="27432" indent="0">
              <a:buNone/>
            </a:pPr>
            <a:endParaRPr lang="en-US" dirty="0"/>
          </a:p>
        </p:txBody>
      </p:sp>
      <p:sp>
        <p:nvSpPr>
          <p:cNvPr id="3" name="Slide Number Placeholder 2">
            <a:extLst>
              <a:ext uri="{FF2B5EF4-FFF2-40B4-BE49-F238E27FC236}">
                <a16:creationId xmlns:a16="http://schemas.microsoft.com/office/drawing/2014/main" id="{858DA44B-51F5-1147-87C4-C2AED37DFD50}"/>
              </a:ext>
            </a:extLst>
          </p:cNvPr>
          <p:cNvSpPr>
            <a:spLocks noGrp="1"/>
          </p:cNvSpPr>
          <p:nvPr>
            <p:ph type="sldNum" sz="quarter" idx="10"/>
          </p:nvPr>
        </p:nvSpPr>
        <p:spPr/>
        <p:txBody>
          <a:bodyPr/>
          <a:lstStyle/>
          <a:p>
            <a:fld id="{D0BC17C3-1FA9-4946-9401-29D239C6607F}" type="slidenum">
              <a:rPr lang="en-US" smtClean="0"/>
              <a:pPr/>
              <a:t>7</a:t>
            </a:fld>
            <a:endParaRPr lang="en-US" dirty="0"/>
          </a:p>
        </p:txBody>
      </p:sp>
    </p:spTree>
    <p:extLst>
      <p:ext uri="{BB962C8B-B14F-4D97-AF65-F5344CB8AC3E}">
        <p14:creationId xmlns:p14="http://schemas.microsoft.com/office/powerpoint/2010/main" val="219045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98BD-DDC3-904A-B2FB-ABE76A08EBA7}"/>
              </a:ext>
            </a:extLst>
          </p:cNvPr>
          <p:cNvSpPr>
            <a:spLocks noGrp="1"/>
          </p:cNvSpPr>
          <p:nvPr>
            <p:ph type="title"/>
          </p:nvPr>
        </p:nvSpPr>
        <p:spPr/>
        <p:txBody>
          <a:bodyPr/>
          <a:lstStyle/>
          <a:p>
            <a:r>
              <a:rPr lang="en-US" dirty="0"/>
              <a:t>Intended Outcomes</a:t>
            </a:r>
          </a:p>
        </p:txBody>
      </p:sp>
      <p:sp>
        <p:nvSpPr>
          <p:cNvPr id="7" name="Content Placeholder 6">
            <a:extLst>
              <a:ext uri="{FF2B5EF4-FFF2-40B4-BE49-F238E27FC236}">
                <a16:creationId xmlns:a16="http://schemas.microsoft.com/office/drawing/2014/main" id="{5D1EA667-1F65-604B-B739-27AD7364A3A0}"/>
              </a:ext>
            </a:extLst>
          </p:cNvPr>
          <p:cNvSpPr>
            <a:spLocks noGrp="1"/>
          </p:cNvSpPr>
          <p:nvPr>
            <p:ph idx="1"/>
          </p:nvPr>
        </p:nvSpPr>
        <p:spPr/>
        <p:txBody>
          <a:bodyPr/>
          <a:lstStyle/>
          <a:p>
            <a:r>
              <a:rPr lang="en-US" dirty="0"/>
              <a:t>Complete the District Capacity Assessment</a:t>
            </a:r>
          </a:p>
          <a:p>
            <a:r>
              <a:rPr lang="en-US" dirty="0"/>
              <a:t>Revisit your worksheet from last data review in order to update the status of objectives and activities on your District’s Implementation Plan and prioritize the work ahead </a:t>
            </a:r>
            <a:endParaRPr lang="en-US" b="1" i="1" dirty="0">
              <a:solidFill>
                <a:srgbClr val="FF0000"/>
              </a:solidFill>
            </a:endParaRPr>
          </a:p>
          <a:p>
            <a:r>
              <a:rPr lang="en-US" dirty="0"/>
              <a:t>Develop a summary of the work to communicate with others within your district</a:t>
            </a:r>
          </a:p>
          <a:p>
            <a:pPr marL="347472"/>
            <a:endParaRPr lang="en-US" dirty="0"/>
          </a:p>
        </p:txBody>
      </p:sp>
      <p:sp>
        <p:nvSpPr>
          <p:cNvPr id="6" name="Slide Number Placeholder 5">
            <a:extLst>
              <a:ext uri="{FF2B5EF4-FFF2-40B4-BE49-F238E27FC236}">
                <a16:creationId xmlns:a16="http://schemas.microsoft.com/office/drawing/2014/main" id="{8C20A966-A88C-8541-B8DA-358E37B46299}"/>
              </a:ext>
            </a:extLst>
          </p:cNvPr>
          <p:cNvSpPr>
            <a:spLocks noGrp="1"/>
          </p:cNvSpPr>
          <p:nvPr>
            <p:ph type="sldNum" sz="quarter" idx="10"/>
          </p:nvPr>
        </p:nvSpPr>
        <p:spPr/>
        <p:txBody>
          <a:bodyPr/>
          <a:lstStyle/>
          <a:p>
            <a:fld id="{E4F16782-E6D4-8F4A-945D-6DDAFA2AB539}" type="slidenum">
              <a:rPr lang="en-US" smtClean="0"/>
              <a:pPr/>
              <a:t>8</a:t>
            </a:fld>
            <a:endParaRPr lang="en-US" dirty="0"/>
          </a:p>
        </p:txBody>
      </p:sp>
    </p:spTree>
    <p:extLst>
      <p:ext uri="{BB962C8B-B14F-4D97-AF65-F5344CB8AC3E}">
        <p14:creationId xmlns:p14="http://schemas.microsoft.com/office/powerpoint/2010/main" val="3135235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60E0-184B-C94A-A682-06FFDCBFC89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0A20FA6-50B1-624B-B231-66B20C14EB36}"/>
              </a:ext>
            </a:extLst>
          </p:cNvPr>
          <p:cNvSpPr>
            <a:spLocks noGrp="1"/>
          </p:cNvSpPr>
          <p:nvPr>
            <p:ph idx="1"/>
          </p:nvPr>
        </p:nvSpPr>
        <p:spPr/>
        <p:txBody>
          <a:bodyPr/>
          <a:lstStyle/>
          <a:p>
            <a:r>
              <a:rPr lang="en-US" dirty="0">
                <a:solidFill>
                  <a:srgbClr val="262626"/>
                </a:solidFill>
              </a:rPr>
              <a:t>1.0</a:t>
            </a:r>
            <a:r>
              <a:rPr lang="en-US" dirty="0"/>
              <a:t> Review of the Process</a:t>
            </a:r>
          </a:p>
          <a:p>
            <a:r>
              <a:rPr lang="en-US" dirty="0">
                <a:solidFill>
                  <a:srgbClr val="262626"/>
                </a:solidFill>
              </a:rPr>
              <a:t>2.0</a:t>
            </a:r>
            <a:r>
              <a:rPr lang="en-US" dirty="0"/>
              <a:t> District Capacity Assessment</a:t>
            </a:r>
          </a:p>
          <a:p>
            <a:r>
              <a:rPr lang="en-US" dirty="0">
                <a:solidFill>
                  <a:srgbClr val="262626"/>
                </a:solidFill>
              </a:rPr>
              <a:t>3.0 Data Review</a:t>
            </a:r>
            <a:endParaRPr lang="en-US" b="1" i="1" dirty="0">
              <a:solidFill>
                <a:srgbClr val="FF0000"/>
              </a:solidFill>
            </a:endParaRPr>
          </a:p>
          <a:p>
            <a:r>
              <a:rPr lang="en-US" dirty="0">
                <a:solidFill>
                  <a:srgbClr val="262626"/>
                </a:solidFill>
              </a:rPr>
              <a:t>4.0 </a:t>
            </a:r>
            <a:r>
              <a:rPr lang="en-US" dirty="0"/>
              <a:t>Communication</a:t>
            </a:r>
          </a:p>
          <a:p>
            <a:r>
              <a:rPr lang="en-US" dirty="0"/>
              <a:t>5.0 Next Steps</a:t>
            </a:r>
          </a:p>
        </p:txBody>
      </p:sp>
      <p:sp>
        <p:nvSpPr>
          <p:cNvPr id="4" name="Slide Number Placeholder 3">
            <a:extLst>
              <a:ext uri="{FF2B5EF4-FFF2-40B4-BE49-F238E27FC236}">
                <a16:creationId xmlns:a16="http://schemas.microsoft.com/office/drawing/2014/main" id="{FFD24E2A-273C-2143-9782-90632D58EC16}"/>
              </a:ext>
            </a:extLst>
          </p:cNvPr>
          <p:cNvSpPr>
            <a:spLocks noGrp="1"/>
          </p:cNvSpPr>
          <p:nvPr>
            <p:ph type="sldNum" sz="quarter" idx="10"/>
          </p:nvPr>
        </p:nvSpPr>
        <p:spPr/>
        <p:txBody>
          <a:bodyPr/>
          <a:lstStyle/>
          <a:p>
            <a:fld id="{D157684C-E34C-AF4E-86DB-84FA13603DA9}" type="slidenum">
              <a:rPr lang="en-US" smtClean="0"/>
              <a:pPr/>
              <a:t>9</a:t>
            </a:fld>
            <a:endParaRPr lang="en-US" dirty="0"/>
          </a:p>
        </p:txBody>
      </p:sp>
    </p:spTree>
    <p:extLst>
      <p:ext uri="{BB962C8B-B14F-4D97-AF65-F5344CB8AC3E}">
        <p14:creationId xmlns:p14="http://schemas.microsoft.com/office/powerpoint/2010/main" val="803995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 Center Master Slide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ACenter_PPT_Template_5_10_21" id="{1EE75ED8-6514-A94D-A86D-C4DC80297BB2}" vid="{5BCCF32A-5071-A647-83DB-BF28D83F5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 Center Master Slides</Template>
  <TotalTime>294</TotalTime>
  <Words>5887</Words>
  <Application>Microsoft Macintosh PowerPoint</Application>
  <PresentationFormat>Widescreen</PresentationFormat>
  <Paragraphs>511</Paragraphs>
  <Slides>55</Slides>
  <Notes>30</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Century Gothic</vt:lpstr>
      <vt:lpstr>Wingdings</vt:lpstr>
      <vt:lpstr>Wingdings 2</vt:lpstr>
      <vt:lpstr>TA Center Master Slides</vt:lpstr>
      <vt:lpstr>District Beginning of Year Data Review</vt:lpstr>
      <vt:lpstr>Group Expectations</vt:lpstr>
      <vt:lpstr>Group Expectations - Virtual</vt:lpstr>
      <vt:lpstr>Training Effectiveness</vt:lpstr>
      <vt:lpstr>Diversity and Equity</vt:lpstr>
      <vt:lpstr>Team Roles</vt:lpstr>
      <vt:lpstr>Purpose</vt:lpstr>
      <vt:lpstr>Intended Outcomes</vt:lpstr>
      <vt:lpstr>Agenda</vt:lpstr>
      <vt:lpstr>1.0 Review of the Process</vt:lpstr>
      <vt:lpstr>Note to Coordinator and IS</vt:lpstr>
      <vt:lpstr>Who are we and why are we here?</vt:lpstr>
      <vt:lpstr>Why Engage in Data Review? </vt:lpstr>
      <vt:lpstr>A Closer Look at DCA Item #16</vt:lpstr>
      <vt:lpstr>Our Process, Then and Now</vt:lpstr>
      <vt:lpstr>Shared Purpose</vt:lpstr>
      <vt:lpstr>Crosswalk</vt:lpstr>
      <vt:lpstr>Aligning Terminology</vt:lpstr>
      <vt:lpstr>Aligning Terminology, Continued</vt:lpstr>
      <vt:lpstr>Data Analysis and Use Across the Educational Cascade</vt:lpstr>
      <vt:lpstr>Framework for Addressing MTSS Practices and Supports</vt:lpstr>
      <vt:lpstr>Important Distinctions: School &amp; District</vt:lpstr>
      <vt:lpstr>What is the Result of Data Review?</vt:lpstr>
      <vt:lpstr>“Deliverables” Resulting from Data Review</vt:lpstr>
      <vt:lpstr>Gap Statement (Precise Problem Statement)</vt:lpstr>
      <vt:lpstr>Gap or Opportunity?</vt:lpstr>
      <vt:lpstr>Root Cause Analysis: Challenge Statement (Hypothesis Statement)</vt:lpstr>
      <vt:lpstr>District-Level Root Cause Analysis</vt:lpstr>
      <vt:lpstr>2.0 District Capacity Assessment</vt:lpstr>
      <vt:lpstr>Note to Coordinator and IS</vt:lpstr>
      <vt:lpstr>Defining the District Capacity Assessment (DCA)</vt:lpstr>
      <vt:lpstr>Activity 2.1</vt:lpstr>
      <vt:lpstr>Activity 2.2</vt:lpstr>
      <vt:lpstr>Note to IS</vt:lpstr>
      <vt:lpstr>3.0 Data Review </vt:lpstr>
      <vt:lpstr>Why revisit our worksheet from last year?</vt:lpstr>
      <vt:lpstr>Recall Your Data Review Worksheet</vt:lpstr>
      <vt:lpstr>Note to Coordinator and IS</vt:lpstr>
      <vt:lpstr>Activity 3.1</vt:lpstr>
      <vt:lpstr>Activity 3.2</vt:lpstr>
      <vt:lpstr>Note to Coordinator and IS</vt:lpstr>
      <vt:lpstr>Activity 3.3</vt:lpstr>
      <vt:lpstr>Note to Coordinator and IS</vt:lpstr>
      <vt:lpstr>Activity 3.4</vt:lpstr>
      <vt:lpstr>Activity 3.5</vt:lpstr>
      <vt:lpstr>Activity 3.6</vt:lpstr>
      <vt:lpstr>Activity 3.7</vt:lpstr>
      <vt:lpstr>4.0 Communication</vt:lpstr>
      <vt:lpstr>Note to Coordinator and IS</vt:lpstr>
      <vt:lpstr>MTSS Update</vt:lpstr>
      <vt:lpstr>Activity 4.1</vt:lpstr>
      <vt:lpstr>5.0 Next Steps</vt:lpstr>
      <vt:lpstr>5.1 Assignment</vt:lpstr>
      <vt:lpstr>Closing Review</vt:lpstr>
      <vt:lpstr>SESSION EVALUATION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Beginning of Year Data Review</dc:title>
  <dc:subject/>
  <dc:creator>Microsoft Office User</dc:creator>
  <cp:keywords/>
  <dc:description/>
  <cp:lastModifiedBy>Microsoft Office User</cp:lastModifiedBy>
  <cp:revision>21</cp:revision>
  <cp:lastPrinted>2020-06-04T14:08:15Z</cp:lastPrinted>
  <dcterms:created xsi:type="dcterms:W3CDTF">2021-06-18T13:34:36Z</dcterms:created>
  <dcterms:modified xsi:type="dcterms:W3CDTF">2021-06-18T18:29:33Z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